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305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2" r:id="rId20"/>
    <p:sldId id="284" r:id="rId21"/>
    <p:sldId id="283" r:id="rId22"/>
    <p:sldId id="272" r:id="rId23"/>
    <p:sldId id="273" r:id="rId24"/>
    <p:sldId id="274" r:id="rId25"/>
    <p:sldId id="275" r:id="rId26"/>
    <p:sldId id="276" r:id="rId27"/>
  </p:sldIdLst>
  <p:sldSz cx="18288000" cy="10287000"/>
  <p:notesSz cx="6858000" cy="9144000"/>
  <p:embeddedFontLst>
    <p:embeddedFont>
      <p:font typeface="Arialle Bold" panose="020B0604020202020204" charset="0"/>
      <p:regular r:id="rId28"/>
    </p:embeddedFont>
    <p:embeddedFont>
      <p:font typeface="Cairo" panose="020B0604020202020204" charset="-78"/>
      <p:regular r:id="rId29"/>
    </p:embeddedFont>
    <p:embeddedFont>
      <p:font typeface="Cairo Bold" panose="020B0604020202020204" charset="-78"/>
      <p:regular r:id="rId30"/>
    </p:embeddedFont>
    <p:embeddedFont>
      <p:font typeface="Cairo Heavy" panose="020B0604020202020204" charset="-7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DejaVu Serif Bold" panose="020B0604020202020204" charset="0"/>
      <p:regular r:id="rId38"/>
    </p:embeddedFont>
    <p:embeddedFont>
      <p:font typeface="Noto Serif Display Bold" panose="020B0604020202020204"/>
      <p:regular r:id="rId39"/>
    </p:embeddedFont>
    <p:embeddedFont>
      <p:font typeface="Open Sans Extra Bold" panose="020B0604020202020204" charset="0"/>
      <p:regular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9C8FB76-CF38-4D5D-BFAE-C4802AE2F043}">
          <p14:sldIdLst>
            <p14:sldId id="305"/>
            <p14:sldId id="278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82"/>
            <p14:sldId id="284"/>
            <p14:sldId id="283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2494" autoAdjust="0"/>
  </p:normalViewPr>
  <p:slideViewPr>
    <p:cSldViewPr>
      <p:cViewPr varScale="1">
        <p:scale>
          <a:sx n="71" d="100"/>
          <a:sy n="71" d="100"/>
        </p:scale>
        <p:origin x="87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60230-1A61-46D5-B80C-C02368470E88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A5A74-EC19-4E47-A658-5A4B31DFE8F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8353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B3A65-B9C2-4225-AB41-0742803A052F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47EFA-E3F8-4C11-BBF3-B37301010C2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04604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5A572-B69F-412B-B8CB-A7302B0FAD51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D2B2-B376-46F3-B653-21C3EE3A5FB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2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8F1F-0197-4495-A1BB-E98D26212766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45071-8BF8-4351-BB77-A5ED83D7FAB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7020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EF714-B727-44AB-9719-4162F8CE0FD9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65AB2-D43C-4CCD-B7F2-B07E392E98B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61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2BA2D-8791-4923-BD9F-A65777C9E9D0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595F6-781F-4FAB-9C59-BE2603C83AE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0089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AF150-8829-4ABA-B78D-F7F76F68DD4E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69A85-740E-4621-9DF2-4848A90E24E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007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35FD1-3B80-4066-A584-56218184D1B1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EE88E-DC1F-4784-86A9-2ED7F4D419D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612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rtlCol="0">
            <a:normAutofit/>
          </a:bodyPr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E7B03-B4F9-453D-859A-AECC91065553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695A8-958A-4724-B02A-9269EA077B3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21236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C5D2C-E5F2-4078-83F7-5D49B35511A6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DB7F-A7E2-413B-8944-CF5A6E6727A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575437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B9D96-86C1-4934-BD0F-4FE90CCCEC0E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958E1-5027-41B2-A3A0-782EC5F9796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8656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61A573C-E0D0-48D4-960C-D02EF154419B}" type="datetimeFigureOut">
              <a:rPr lang="zh-CN" altLang="en-US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93F5AF6-3A28-4FBC-B834-00D8727825B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8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20574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27432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ts val="15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等腰三角形 4"/>
          <p:cNvSpPr>
            <a:spLocks noChangeArrowheads="1"/>
          </p:cNvSpPr>
          <p:nvPr/>
        </p:nvSpPr>
        <p:spPr bwMode="auto">
          <a:xfrm flipV="1">
            <a:off x="-2388599" y="-3282909"/>
            <a:ext cx="23081868" cy="19890168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1371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0" name="等腰三角形 2"/>
          <p:cNvSpPr>
            <a:spLocks noChangeArrowheads="1"/>
          </p:cNvSpPr>
          <p:nvPr/>
        </p:nvSpPr>
        <p:spPr bwMode="auto">
          <a:xfrm flipV="1">
            <a:off x="-2388599" y="-4804800"/>
            <a:ext cx="23081868" cy="198966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1371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37" name="任意多边形 25"/>
          <p:cNvSpPr>
            <a:spLocks noChangeArrowheads="1"/>
          </p:cNvSpPr>
          <p:nvPr/>
        </p:nvSpPr>
        <p:spPr bwMode="auto">
          <a:xfrm rot="1800000">
            <a:off x="2112170" y="-219075"/>
            <a:ext cx="304800" cy="2169320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任意多边形 27"/>
          <p:cNvSpPr>
            <a:spLocks noChangeArrowheads="1"/>
          </p:cNvSpPr>
          <p:nvPr/>
        </p:nvSpPr>
        <p:spPr bwMode="auto">
          <a:xfrm rot="1800000">
            <a:off x="1957388" y="-328612"/>
            <a:ext cx="69057" cy="4681538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任意多边形 31"/>
          <p:cNvSpPr>
            <a:spLocks noChangeArrowheads="1"/>
          </p:cNvSpPr>
          <p:nvPr/>
        </p:nvSpPr>
        <p:spPr bwMode="auto">
          <a:xfrm rot="1800000">
            <a:off x="3036095" y="7205663"/>
            <a:ext cx="69056" cy="3328988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任意多边形 34"/>
          <p:cNvSpPr>
            <a:spLocks noChangeArrowheads="1"/>
          </p:cNvSpPr>
          <p:nvPr/>
        </p:nvSpPr>
        <p:spPr bwMode="auto">
          <a:xfrm rot="1800000">
            <a:off x="2895601" y="9570245"/>
            <a:ext cx="357188" cy="873918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矩形 14"/>
          <p:cNvSpPr>
            <a:spLocks noChangeArrowheads="1"/>
          </p:cNvSpPr>
          <p:nvPr/>
        </p:nvSpPr>
        <p:spPr bwMode="auto">
          <a:xfrm rot="1800000">
            <a:off x="16635413" y="3474245"/>
            <a:ext cx="66675" cy="5195888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1371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2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2" name="任意多边形 36"/>
          <p:cNvSpPr>
            <a:spLocks noChangeArrowheads="1"/>
          </p:cNvSpPr>
          <p:nvPr/>
        </p:nvSpPr>
        <p:spPr bwMode="auto">
          <a:xfrm rot="1800000">
            <a:off x="17337882" y="3721895"/>
            <a:ext cx="359568" cy="3781425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eseva One" panose="000005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55A8A408-E2B2-5BBB-121A-1253101F4167}"/>
              </a:ext>
            </a:extLst>
          </p:cNvPr>
          <p:cNvSpPr txBox="1"/>
          <p:nvPr/>
        </p:nvSpPr>
        <p:spPr>
          <a:xfrm>
            <a:off x="2401381" y="939787"/>
            <a:ext cx="14015231" cy="1881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</a:t>
            </a:r>
            <a:r>
              <a:rPr kumimoji="0" lang="vi-VN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ƯỜNG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ĐẠI HỌC CÔNG TH</a:t>
            </a:r>
            <a:r>
              <a:rPr kumimoji="0" lang="vi-VN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ƯƠN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 TP. HCM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KHOA: CÔNG NGHỆ THÔNG TIN</a:t>
            </a:r>
          </a:p>
        </p:txBody>
      </p:sp>
      <p:pic>
        <p:nvPicPr>
          <p:cNvPr id="4" name="Picture 2" descr="HUIT - Trung tâm Đổi mới sáng tạo và Khởi nghiệp | Education | Ho Chi Minh  City">
            <a:extLst>
              <a:ext uri="{FF2B5EF4-FFF2-40B4-BE49-F238E27FC236}">
                <a16:creationId xmlns:a16="http://schemas.microsoft.com/office/drawing/2014/main" id="{863DAC7C-02C5-3B83-9843-BDFF1B799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7887" y="3540417"/>
            <a:ext cx="2628896" cy="26288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088475C3-47F0-7CBF-9DB1-641617C88804}"/>
              </a:ext>
            </a:extLst>
          </p:cNvPr>
          <p:cNvSpPr txBox="1"/>
          <p:nvPr/>
        </p:nvSpPr>
        <p:spPr>
          <a:xfrm>
            <a:off x="3744407" y="6888467"/>
            <a:ext cx="11329178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BÁO CÁO TỐT NGHIỆP</a:t>
            </a:r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0" grpId="1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89623"/>
            <a:ext cx="17311919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088600" y="9267825"/>
            <a:ext cx="1748856" cy="843596"/>
            <a:chOff x="0" y="0"/>
            <a:chExt cx="583624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3624" cy="281523"/>
            </a:xfrm>
            <a:custGeom>
              <a:avLst/>
              <a:gdLst/>
              <a:ahLst/>
              <a:cxnLst/>
              <a:rect l="l" t="t" r="r" b="b"/>
              <a:pathLst>
                <a:path w="583624" h="281523">
                  <a:moveTo>
                    <a:pt x="132805" y="0"/>
                  </a:moveTo>
                  <a:lnTo>
                    <a:pt x="450818" y="0"/>
                  </a:lnTo>
                  <a:cubicBezTo>
                    <a:pt x="486040" y="0"/>
                    <a:pt x="519820" y="13992"/>
                    <a:pt x="544726" y="38898"/>
                  </a:cubicBezTo>
                  <a:cubicBezTo>
                    <a:pt x="569632" y="63804"/>
                    <a:pt x="583624" y="97583"/>
                    <a:pt x="583624" y="132805"/>
                  </a:cubicBezTo>
                  <a:lnTo>
                    <a:pt x="583624" y="148717"/>
                  </a:lnTo>
                  <a:cubicBezTo>
                    <a:pt x="583624" y="183939"/>
                    <a:pt x="569632" y="217719"/>
                    <a:pt x="544726" y="242625"/>
                  </a:cubicBezTo>
                  <a:cubicBezTo>
                    <a:pt x="519820" y="267531"/>
                    <a:pt x="486040" y="281523"/>
                    <a:pt x="450818" y="281523"/>
                  </a:cubicBezTo>
                  <a:lnTo>
                    <a:pt x="132805" y="281523"/>
                  </a:lnTo>
                  <a:cubicBezTo>
                    <a:pt x="59459" y="281523"/>
                    <a:pt x="0" y="222064"/>
                    <a:pt x="0" y="148717"/>
                  </a:cubicBezTo>
                  <a:lnTo>
                    <a:pt x="0" y="132805"/>
                  </a:lnTo>
                  <a:cubicBezTo>
                    <a:pt x="0" y="59459"/>
                    <a:pt x="59459" y="0"/>
                    <a:pt x="132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83624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5231830" y="1028700"/>
            <a:ext cx="3322023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106202" y="450427"/>
            <a:ext cx="19333782" cy="1156546"/>
            <a:chOff x="0" y="0"/>
            <a:chExt cx="6119720" cy="385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19720" cy="385960"/>
            </a:xfrm>
            <a:custGeom>
              <a:avLst/>
              <a:gdLst/>
              <a:ahLst/>
              <a:cxnLst/>
              <a:rect l="l" t="t" r="r" b="b"/>
              <a:pathLst>
                <a:path w="6119720" h="385960">
                  <a:moveTo>
                    <a:pt x="12665" y="0"/>
                  </a:moveTo>
                  <a:lnTo>
                    <a:pt x="6107055" y="0"/>
                  </a:lnTo>
                  <a:cubicBezTo>
                    <a:pt x="6110414" y="0"/>
                    <a:pt x="6113635" y="1334"/>
                    <a:pt x="6116011" y="3710"/>
                  </a:cubicBezTo>
                  <a:cubicBezTo>
                    <a:pt x="6118386" y="6085"/>
                    <a:pt x="6119720" y="9306"/>
                    <a:pt x="6119720" y="12665"/>
                  </a:cubicBezTo>
                  <a:lnTo>
                    <a:pt x="6119720" y="373294"/>
                  </a:lnTo>
                  <a:cubicBezTo>
                    <a:pt x="6119720" y="376653"/>
                    <a:pt x="6118386" y="379875"/>
                    <a:pt x="6116011" y="382250"/>
                  </a:cubicBezTo>
                  <a:cubicBezTo>
                    <a:pt x="6113635" y="384625"/>
                    <a:pt x="6110414" y="385960"/>
                    <a:pt x="6107055" y="385960"/>
                  </a:cubicBezTo>
                  <a:lnTo>
                    <a:pt x="12665" y="385960"/>
                  </a:lnTo>
                  <a:cubicBezTo>
                    <a:pt x="5670" y="385960"/>
                    <a:pt x="0" y="380289"/>
                    <a:pt x="0" y="373294"/>
                  </a:cubicBezTo>
                  <a:lnTo>
                    <a:pt x="0" y="12665"/>
                  </a:lnTo>
                  <a:cubicBezTo>
                    <a:pt x="0" y="9306"/>
                    <a:pt x="1334" y="6085"/>
                    <a:pt x="3710" y="3710"/>
                  </a:cubicBezTo>
                  <a:cubicBezTo>
                    <a:pt x="6085" y="1334"/>
                    <a:pt x="9306" y="0"/>
                    <a:pt x="12665" y="0"/>
                  </a:cubicBezTo>
                  <a:close/>
                </a:path>
              </a:pathLst>
            </a:custGeom>
            <a:solidFill>
              <a:srgbClr val="FEFEFE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119720" cy="366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60421" y="2270596"/>
            <a:ext cx="14167159" cy="6745879"/>
            <a:chOff x="0" y="0"/>
            <a:chExt cx="18889545" cy="899450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7674" b="7674"/>
            <a:stretch>
              <a:fillRect/>
            </a:stretch>
          </p:blipFill>
          <p:spPr>
            <a:xfrm>
              <a:off x="0" y="0"/>
              <a:ext cx="18889545" cy="8994506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99150" y="216581"/>
            <a:ext cx="2397400" cy="1624239"/>
          </a:xfrm>
          <a:custGeom>
            <a:avLst/>
            <a:gdLst/>
            <a:ahLst/>
            <a:cxnLst/>
            <a:rect l="l" t="t" r="r" b="b"/>
            <a:pathLst>
              <a:path w="2397400" h="1624239">
                <a:moveTo>
                  <a:pt x="0" y="0"/>
                </a:moveTo>
                <a:lnTo>
                  <a:pt x="2397400" y="0"/>
                </a:lnTo>
                <a:lnTo>
                  <a:pt x="2397400" y="1624238"/>
                </a:lnTo>
                <a:lnTo>
                  <a:pt x="0" y="162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578953" y="9481026"/>
            <a:ext cx="542666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4841" y="620983"/>
            <a:ext cx="14167159" cy="86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49"/>
              </a:lnSpc>
            </a:pPr>
            <a:r>
              <a:rPr lang="en-US" sz="5200" spc="274">
                <a:solidFill>
                  <a:srgbClr val="373737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NGHIÊN CỨU THUẬT TOÁN MÁY HỌC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648886"/>
            <a:ext cx="17270134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046815" y="9227088"/>
            <a:ext cx="1934965" cy="843596"/>
            <a:chOff x="0" y="0"/>
            <a:chExt cx="645732" cy="281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5732" cy="281523"/>
            </a:xfrm>
            <a:custGeom>
              <a:avLst/>
              <a:gdLst/>
              <a:ahLst/>
              <a:cxnLst/>
              <a:rect l="l" t="t" r="r" b="b"/>
              <a:pathLst>
                <a:path w="645732" h="281523">
                  <a:moveTo>
                    <a:pt x="120032" y="0"/>
                  </a:moveTo>
                  <a:lnTo>
                    <a:pt x="525700" y="0"/>
                  </a:lnTo>
                  <a:cubicBezTo>
                    <a:pt x="557534" y="0"/>
                    <a:pt x="588065" y="12646"/>
                    <a:pt x="610575" y="35157"/>
                  </a:cubicBezTo>
                  <a:cubicBezTo>
                    <a:pt x="633085" y="57667"/>
                    <a:pt x="645732" y="88197"/>
                    <a:pt x="645732" y="120032"/>
                  </a:cubicBezTo>
                  <a:lnTo>
                    <a:pt x="645732" y="161491"/>
                  </a:lnTo>
                  <a:cubicBezTo>
                    <a:pt x="645732" y="227783"/>
                    <a:pt x="591991" y="281523"/>
                    <a:pt x="525700" y="281523"/>
                  </a:cubicBezTo>
                  <a:lnTo>
                    <a:pt x="120032" y="281523"/>
                  </a:lnTo>
                  <a:cubicBezTo>
                    <a:pt x="53740" y="281523"/>
                    <a:pt x="0" y="227783"/>
                    <a:pt x="0" y="161491"/>
                  </a:cubicBezTo>
                  <a:lnTo>
                    <a:pt x="0" y="120032"/>
                  </a:lnTo>
                  <a:cubicBezTo>
                    <a:pt x="0" y="53740"/>
                    <a:pt x="53740" y="0"/>
                    <a:pt x="1200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645732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F16505-5538-6B64-2FE3-EE7554E97D0B}"/>
              </a:ext>
            </a:extLst>
          </p:cNvPr>
          <p:cNvGrpSpPr/>
          <p:nvPr/>
        </p:nvGrpSpPr>
        <p:grpSpPr>
          <a:xfrm>
            <a:off x="2928574" y="2358251"/>
            <a:ext cx="4510576" cy="3296079"/>
            <a:chOff x="1085600" y="1893943"/>
            <a:chExt cx="4222742" cy="3097890"/>
          </a:xfrm>
        </p:grpSpPr>
        <p:grpSp>
          <p:nvGrpSpPr>
            <p:cNvPr id="9" name="Group 9"/>
            <p:cNvGrpSpPr/>
            <p:nvPr/>
          </p:nvGrpSpPr>
          <p:grpSpPr>
            <a:xfrm>
              <a:off x="1920232" y="1893943"/>
              <a:ext cx="2553478" cy="2487228"/>
              <a:chOff x="0" y="0"/>
              <a:chExt cx="866251" cy="84377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66251" cy="843776"/>
              </a:xfrm>
              <a:custGeom>
                <a:avLst/>
                <a:gdLst/>
                <a:ahLst/>
                <a:cxnLst/>
                <a:rect l="l" t="t" r="r" b="b"/>
                <a:pathLst>
                  <a:path w="866251" h="843776">
                    <a:moveTo>
                      <a:pt x="0" y="0"/>
                    </a:moveTo>
                    <a:lnTo>
                      <a:pt x="866251" y="0"/>
                    </a:lnTo>
                    <a:lnTo>
                      <a:pt x="866251" y="843776"/>
                    </a:lnTo>
                    <a:lnTo>
                      <a:pt x="0" y="843776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331" b="-1331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085600" y="4553683"/>
              <a:ext cx="4222742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373737"/>
                  </a:solidFill>
                  <a:latin typeface="Cairo Heavy"/>
                </a:rPr>
                <a:t>DECISION TREE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4AB77C-3F72-786B-7FF8-B64B062428B2}"/>
              </a:ext>
            </a:extLst>
          </p:cNvPr>
          <p:cNvGrpSpPr/>
          <p:nvPr/>
        </p:nvGrpSpPr>
        <p:grpSpPr>
          <a:xfrm>
            <a:off x="27878" y="190500"/>
            <a:ext cx="15173867" cy="1152370"/>
            <a:chOff x="2123533" y="297717"/>
            <a:chExt cx="14040935" cy="963214"/>
          </a:xfrm>
        </p:grpSpPr>
        <p:grpSp>
          <p:nvGrpSpPr>
            <p:cNvPr id="3" name="Group 3"/>
            <p:cNvGrpSpPr/>
            <p:nvPr/>
          </p:nvGrpSpPr>
          <p:grpSpPr>
            <a:xfrm>
              <a:off x="2123533" y="297717"/>
              <a:ext cx="14040935" cy="963214"/>
              <a:chOff x="0" y="0"/>
              <a:chExt cx="4685704" cy="3214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04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4685704" h="321441">
                    <a:moveTo>
                      <a:pt x="16541" y="0"/>
                    </a:moveTo>
                    <a:lnTo>
                      <a:pt x="4669162" y="0"/>
                    </a:lnTo>
                    <a:cubicBezTo>
                      <a:pt x="4678298" y="0"/>
                      <a:pt x="4685704" y="7406"/>
                      <a:pt x="4685704" y="16541"/>
                    </a:cubicBezTo>
                    <a:lnTo>
                      <a:pt x="4685704" y="304900"/>
                    </a:lnTo>
                    <a:cubicBezTo>
                      <a:pt x="4685704" y="309287"/>
                      <a:pt x="4683961" y="313494"/>
                      <a:pt x="4680859" y="316596"/>
                    </a:cubicBezTo>
                    <a:cubicBezTo>
                      <a:pt x="4677757" y="319698"/>
                      <a:pt x="4673550" y="321441"/>
                      <a:pt x="4669162" y="321441"/>
                    </a:cubicBezTo>
                    <a:lnTo>
                      <a:pt x="16541" y="321441"/>
                    </a:lnTo>
                    <a:cubicBezTo>
                      <a:pt x="12154" y="321441"/>
                      <a:pt x="7947" y="319698"/>
                      <a:pt x="4845" y="316596"/>
                    </a:cubicBezTo>
                    <a:cubicBezTo>
                      <a:pt x="1743" y="313494"/>
                      <a:pt x="0" y="309287"/>
                      <a:pt x="0" y="304900"/>
                    </a:cubicBezTo>
                    <a:lnTo>
                      <a:pt x="0" y="16541"/>
                    </a:lnTo>
                    <a:cubicBezTo>
                      <a:pt x="0" y="12154"/>
                      <a:pt x="1743" y="7947"/>
                      <a:pt x="4845" y="4845"/>
                    </a:cubicBezTo>
                    <a:cubicBezTo>
                      <a:pt x="7947" y="1743"/>
                      <a:pt x="12154" y="0"/>
                      <a:pt x="16541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4685704" cy="30239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320924" y="550542"/>
              <a:ext cx="13646151" cy="619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600" spc="199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CÁC THUẬT TOÁN MÁY HỌC TRONG HỌC CÓ GIÁM SÁT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046815" y="9440289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E58E64-2F88-5DED-0FF5-2D124EE35388}"/>
              </a:ext>
            </a:extLst>
          </p:cNvPr>
          <p:cNvGrpSpPr/>
          <p:nvPr/>
        </p:nvGrpSpPr>
        <p:grpSpPr>
          <a:xfrm>
            <a:off x="9839151" y="2091349"/>
            <a:ext cx="4387965" cy="3562981"/>
            <a:chOff x="7089529" y="1765620"/>
            <a:chExt cx="4108942" cy="3226213"/>
          </a:xfrm>
        </p:grpSpPr>
        <p:grpSp>
          <p:nvGrpSpPr>
            <p:cNvPr id="11" name="Group 11"/>
            <p:cNvGrpSpPr/>
            <p:nvPr/>
          </p:nvGrpSpPr>
          <p:grpSpPr>
            <a:xfrm>
              <a:off x="7732910" y="1765620"/>
              <a:ext cx="2702751" cy="2615551"/>
              <a:chOff x="0" y="0"/>
              <a:chExt cx="1353629" cy="13099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3629" cy="1309956"/>
              </a:xfrm>
              <a:custGeom>
                <a:avLst/>
                <a:gdLst/>
                <a:ahLst/>
                <a:cxnLst/>
                <a:rect l="l" t="t" r="r" b="b"/>
                <a:pathLst>
                  <a:path w="1353629" h="1309956">
                    <a:moveTo>
                      <a:pt x="0" y="0"/>
                    </a:moveTo>
                    <a:lnTo>
                      <a:pt x="1353629" y="0"/>
                    </a:lnTo>
                    <a:lnTo>
                      <a:pt x="1353629" y="1309956"/>
                    </a:lnTo>
                    <a:lnTo>
                      <a:pt x="0" y="1309956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666" b="-1666"/>
                </a:stretch>
              </a:blip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7089529" y="4553683"/>
              <a:ext cx="4108942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373737"/>
                  </a:solidFill>
                  <a:latin typeface="Cairo Heavy"/>
                </a:rPr>
                <a:t>RANDOM FOREST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56C32E-74BB-8909-2C2E-7D9DEA95870F}"/>
              </a:ext>
            </a:extLst>
          </p:cNvPr>
          <p:cNvGrpSpPr/>
          <p:nvPr/>
        </p:nvGrpSpPr>
        <p:grpSpPr>
          <a:xfrm>
            <a:off x="2957024" y="5768485"/>
            <a:ext cx="4453676" cy="3515687"/>
            <a:chOff x="12895198" y="1735594"/>
            <a:chExt cx="4108942" cy="3278692"/>
          </a:xfrm>
        </p:grpSpPr>
        <p:grpSp>
          <p:nvGrpSpPr>
            <p:cNvPr id="13" name="Group 13"/>
            <p:cNvGrpSpPr/>
            <p:nvPr/>
          </p:nvGrpSpPr>
          <p:grpSpPr>
            <a:xfrm>
              <a:off x="13357500" y="1735594"/>
              <a:ext cx="3184339" cy="2803927"/>
              <a:chOff x="0" y="0"/>
              <a:chExt cx="923074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2307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23074" h="812800">
                    <a:moveTo>
                      <a:pt x="0" y="0"/>
                    </a:moveTo>
                    <a:lnTo>
                      <a:pt x="923074" y="0"/>
                    </a:lnTo>
                    <a:lnTo>
                      <a:pt x="92307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6783" b="-6783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2895198" y="4552621"/>
              <a:ext cx="410894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 dirty="0">
                  <a:solidFill>
                    <a:srgbClr val="373737"/>
                  </a:solidFill>
                  <a:latin typeface="Cairo Heavy"/>
                </a:rPr>
                <a:t>NAIVE BAYES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D63822-6A8B-9831-861E-078A9F17BD17}"/>
              </a:ext>
            </a:extLst>
          </p:cNvPr>
          <p:cNvGrpSpPr/>
          <p:nvPr/>
        </p:nvGrpSpPr>
        <p:grpSpPr>
          <a:xfrm>
            <a:off x="9632834" y="5801824"/>
            <a:ext cx="4800600" cy="3487110"/>
            <a:chOff x="1028700" y="5841163"/>
            <a:chExt cx="4336542" cy="3102968"/>
          </a:xfrm>
        </p:grpSpPr>
        <p:grpSp>
          <p:nvGrpSpPr>
            <p:cNvPr id="15" name="Group 15"/>
            <p:cNvGrpSpPr/>
            <p:nvPr/>
          </p:nvGrpSpPr>
          <p:grpSpPr>
            <a:xfrm>
              <a:off x="1920232" y="5841163"/>
              <a:ext cx="2553478" cy="2487228"/>
              <a:chOff x="0" y="0"/>
              <a:chExt cx="866251" cy="84377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66251" cy="843776"/>
              </a:xfrm>
              <a:custGeom>
                <a:avLst/>
                <a:gdLst/>
                <a:ahLst/>
                <a:cxnLst/>
                <a:rect l="l" t="t" r="r" b="b"/>
                <a:pathLst>
                  <a:path w="866251" h="843776">
                    <a:moveTo>
                      <a:pt x="0" y="0"/>
                    </a:moveTo>
                    <a:lnTo>
                      <a:pt x="866251" y="0"/>
                    </a:lnTo>
                    <a:lnTo>
                      <a:pt x="866251" y="843776"/>
                    </a:lnTo>
                    <a:lnTo>
                      <a:pt x="0" y="843776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331" b="-1331"/>
                </a:stretch>
              </a:blip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028700" y="8505981"/>
              <a:ext cx="4336542" cy="43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373737"/>
                  </a:solidFill>
                  <a:latin typeface="Cairo Heavy"/>
                </a:rPr>
                <a:t>K-NEAREST NEIGHBORS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02500" y="1024414"/>
            <a:ext cx="5651353" cy="4286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223319" y="9258300"/>
            <a:ext cx="17234551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2630518" y="472987"/>
            <a:ext cx="15533018" cy="1102854"/>
            <a:chOff x="0" y="0"/>
            <a:chExt cx="5183638" cy="368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3638" cy="368042"/>
            </a:xfrm>
            <a:custGeom>
              <a:avLst/>
              <a:gdLst/>
              <a:ahLst/>
              <a:cxnLst/>
              <a:rect l="l" t="t" r="r" b="b"/>
              <a:pathLst>
                <a:path w="5183638" h="368042">
                  <a:moveTo>
                    <a:pt x="14953" y="0"/>
                  </a:moveTo>
                  <a:lnTo>
                    <a:pt x="5168686" y="0"/>
                  </a:lnTo>
                  <a:cubicBezTo>
                    <a:pt x="5172651" y="0"/>
                    <a:pt x="5176455" y="1575"/>
                    <a:pt x="5179259" y="4379"/>
                  </a:cubicBezTo>
                  <a:cubicBezTo>
                    <a:pt x="5182063" y="7184"/>
                    <a:pt x="5183638" y="10987"/>
                    <a:pt x="5183638" y="14953"/>
                  </a:cubicBezTo>
                  <a:lnTo>
                    <a:pt x="5183638" y="353089"/>
                  </a:lnTo>
                  <a:cubicBezTo>
                    <a:pt x="5183638" y="357055"/>
                    <a:pt x="5182063" y="360858"/>
                    <a:pt x="5179259" y="363662"/>
                  </a:cubicBezTo>
                  <a:cubicBezTo>
                    <a:pt x="5176455" y="366466"/>
                    <a:pt x="5172651" y="368042"/>
                    <a:pt x="5168686" y="368042"/>
                  </a:cubicBezTo>
                  <a:lnTo>
                    <a:pt x="14953" y="368042"/>
                  </a:lnTo>
                  <a:cubicBezTo>
                    <a:pt x="10987" y="368042"/>
                    <a:pt x="7184" y="366466"/>
                    <a:pt x="4379" y="363662"/>
                  </a:cubicBezTo>
                  <a:cubicBezTo>
                    <a:pt x="1575" y="360858"/>
                    <a:pt x="0" y="357055"/>
                    <a:pt x="0" y="353089"/>
                  </a:cubicBezTo>
                  <a:lnTo>
                    <a:pt x="0" y="14953"/>
                  </a:lnTo>
                  <a:cubicBezTo>
                    <a:pt x="0" y="10987"/>
                    <a:pt x="1575" y="7184"/>
                    <a:pt x="4379" y="4379"/>
                  </a:cubicBezTo>
                  <a:cubicBezTo>
                    <a:pt x="7184" y="1575"/>
                    <a:pt x="10987" y="0"/>
                    <a:pt x="14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183638" cy="348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11232" y="8836502"/>
            <a:ext cx="1826224" cy="843596"/>
            <a:chOff x="0" y="0"/>
            <a:chExt cx="609443" cy="2815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9443" cy="281523"/>
            </a:xfrm>
            <a:custGeom>
              <a:avLst/>
              <a:gdLst/>
              <a:ahLst/>
              <a:cxnLst/>
              <a:rect l="l" t="t" r="r" b="b"/>
              <a:pathLst>
                <a:path w="609443" h="281523">
                  <a:moveTo>
                    <a:pt x="127179" y="0"/>
                  </a:moveTo>
                  <a:lnTo>
                    <a:pt x="482264" y="0"/>
                  </a:lnTo>
                  <a:cubicBezTo>
                    <a:pt x="515994" y="0"/>
                    <a:pt x="548342" y="13399"/>
                    <a:pt x="572193" y="37250"/>
                  </a:cubicBezTo>
                  <a:cubicBezTo>
                    <a:pt x="596044" y="61101"/>
                    <a:pt x="609443" y="93449"/>
                    <a:pt x="609443" y="127179"/>
                  </a:cubicBezTo>
                  <a:lnTo>
                    <a:pt x="609443" y="154344"/>
                  </a:lnTo>
                  <a:cubicBezTo>
                    <a:pt x="609443" y="188074"/>
                    <a:pt x="596044" y="220422"/>
                    <a:pt x="572193" y="244273"/>
                  </a:cubicBezTo>
                  <a:cubicBezTo>
                    <a:pt x="548342" y="268124"/>
                    <a:pt x="515994" y="281523"/>
                    <a:pt x="482264" y="281523"/>
                  </a:cubicBezTo>
                  <a:lnTo>
                    <a:pt x="127179" y="281523"/>
                  </a:lnTo>
                  <a:cubicBezTo>
                    <a:pt x="56940" y="281523"/>
                    <a:pt x="0" y="224583"/>
                    <a:pt x="0" y="154344"/>
                  </a:cubicBezTo>
                  <a:lnTo>
                    <a:pt x="0" y="127179"/>
                  </a:lnTo>
                  <a:cubicBezTo>
                    <a:pt x="0" y="93449"/>
                    <a:pt x="13399" y="61101"/>
                    <a:pt x="37250" y="37250"/>
                  </a:cubicBezTo>
                  <a:cubicBezTo>
                    <a:pt x="61101" y="13399"/>
                    <a:pt x="93449" y="0"/>
                    <a:pt x="1271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09443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11368" y="91451"/>
            <a:ext cx="1834664" cy="1874497"/>
          </a:xfrm>
          <a:custGeom>
            <a:avLst/>
            <a:gdLst/>
            <a:ahLst/>
            <a:cxnLst/>
            <a:rect l="l" t="t" r="r" b="b"/>
            <a:pathLst>
              <a:path w="1834664" h="1874497">
                <a:moveTo>
                  <a:pt x="0" y="0"/>
                </a:moveTo>
                <a:lnTo>
                  <a:pt x="1834664" y="0"/>
                </a:lnTo>
                <a:lnTo>
                  <a:pt x="1834664" y="1874498"/>
                </a:lnTo>
                <a:lnTo>
                  <a:pt x="0" y="187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7490343" y="9049703"/>
            <a:ext cx="159531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10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EDC161-5E65-F98A-50BD-CDA2C191CD29}"/>
              </a:ext>
            </a:extLst>
          </p:cNvPr>
          <p:cNvGrpSpPr/>
          <p:nvPr/>
        </p:nvGrpSpPr>
        <p:grpSpPr>
          <a:xfrm>
            <a:off x="4858202" y="4545174"/>
            <a:ext cx="7269545" cy="2046126"/>
            <a:chOff x="5509227" y="4635591"/>
            <a:chExt cx="7269545" cy="1859470"/>
          </a:xfrm>
        </p:grpSpPr>
        <p:grpSp>
          <p:nvGrpSpPr>
            <p:cNvPr id="35" name="Group 35"/>
            <p:cNvGrpSpPr/>
            <p:nvPr/>
          </p:nvGrpSpPr>
          <p:grpSpPr>
            <a:xfrm>
              <a:off x="5509227" y="4635591"/>
              <a:ext cx="7269545" cy="1859470"/>
              <a:chOff x="0" y="0"/>
              <a:chExt cx="1914613" cy="48973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4613" cy="489737"/>
              </a:xfrm>
              <a:custGeom>
                <a:avLst/>
                <a:gdLst/>
                <a:ahLst/>
                <a:cxnLst/>
                <a:rect l="l" t="t" r="r" b="b"/>
                <a:pathLst>
                  <a:path w="1914613" h="489737">
                    <a:moveTo>
                      <a:pt x="1754593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329717"/>
                    </a:lnTo>
                    <a:lnTo>
                      <a:pt x="160020" y="489737"/>
                    </a:lnTo>
                    <a:lnTo>
                      <a:pt x="1754593" y="489737"/>
                    </a:lnTo>
                    <a:lnTo>
                      <a:pt x="1914613" y="329717"/>
                    </a:lnTo>
                    <a:lnTo>
                      <a:pt x="1914613" y="160020"/>
                    </a:lnTo>
                    <a:lnTo>
                      <a:pt x="1754593" y="0"/>
                    </a:lnTo>
                    <a:close/>
                  </a:path>
                </a:pathLst>
              </a:custGeom>
              <a:solidFill>
                <a:srgbClr val="FEFEFE"/>
              </a:solidFill>
              <a:ln w="76200" cap="sq">
                <a:solidFill>
                  <a:srgbClr val="000000"/>
                </a:solidFill>
                <a:prstDash val="lgDash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63500" y="82550"/>
                <a:ext cx="1787613" cy="3436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6061225" y="4713676"/>
              <a:ext cx="6257753" cy="1781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5000">
                  <a:solidFill>
                    <a:srgbClr val="373737"/>
                  </a:solidFill>
                  <a:latin typeface="Open Sans Extra Bold"/>
                </a:rPr>
                <a:t>SƠ ĐỒ XÂY DỰNG MÔ HÌNH MÁY HỌC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CE780A-488A-FF4F-D988-4E7BDE4739BA}"/>
              </a:ext>
            </a:extLst>
          </p:cNvPr>
          <p:cNvGrpSpPr/>
          <p:nvPr/>
        </p:nvGrpSpPr>
        <p:grpSpPr>
          <a:xfrm>
            <a:off x="606990" y="2221371"/>
            <a:ext cx="4284812" cy="2133603"/>
            <a:chOff x="606990" y="2221371"/>
            <a:chExt cx="4284812" cy="2133603"/>
          </a:xfrm>
        </p:grpSpPr>
        <p:grpSp>
          <p:nvGrpSpPr>
            <p:cNvPr id="10" name="Group 10"/>
            <p:cNvGrpSpPr/>
            <p:nvPr/>
          </p:nvGrpSpPr>
          <p:grpSpPr>
            <a:xfrm>
              <a:off x="606990" y="2563133"/>
              <a:ext cx="4284812" cy="1791841"/>
              <a:chOff x="0" y="0"/>
              <a:chExt cx="1429916" cy="59796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29916" cy="597969"/>
              </a:xfrm>
              <a:custGeom>
                <a:avLst/>
                <a:gdLst/>
                <a:ahLst/>
                <a:cxnLst/>
                <a:rect l="l" t="t" r="r" b="b"/>
                <a:pathLst>
                  <a:path w="1429916" h="597969">
                    <a:moveTo>
                      <a:pt x="54205" y="0"/>
                    </a:moveTo>
                    <a:lnTo>
                      <a:pt x="1375711" y="0"/>
                    </a:lnTo>
                    <a:cubicBezTo>
                      <a:pt x="1405648" y="0"/>
                      <a:pt x="1429916" y="24268"/>
                      <a:pt x="1429916" y="54205"/>
                    </a:cubicBezTo>
                    <a:lnTo>
                      <a:pt x="1429916" y="543764"/>
                    </a:lnTo>
                    <a:cubicBezTo>
                      <a:pt x="1429916" y="558140"/>
                      <a:pt x="1424205" y="571927"/>
                      <a:pt x="1414040" y="582092"/>
                    </a:cubicBezTo>
                    <a:cubicBezTo>
                      <a:pt x="1403875" y="592258"/>
                      <a:pt x="1390087" y="597969"/>
                      <a:pt x="1375711" y="597969"/>
                    </a:cubicBezTo>
                    <a:lnTo>
                      <a:pt x="54205" y="597969"/>
                    </a:lnTo>
                    <a:cubicBezTo>
                      <a:pt x="39829" y="597969"/>
                      <a:pt x="26042" y="592258"/>
                      <a:pt x="15876" y="582092"/>
                    </a:cubicBezTo>
                    <a:cubicBezTo>
                      <a:pt x="5711" y="571927"/>
                      <a:pt x="0" y="558140"/>
                      <a:pt x="0" y="543764"/>
                    </a:cubicBezTo>
                    <a:lnTo>
                      <a:pt x="0" y="54205"/>
                    </a:lnTo>
                    <a:cubicBezTo>
                      <a:pt x="0" y="39829"/>
                      <a:pt x="5711" y="26042"/>
                      <a:pt x="15876" y="15876"/>
                    </a:cubicBezTo>
                    <a:cubicBezTo>
                      <a:pt x="26042" y="5711"/>
                      <a:pt x="39829" y="0"/>
                      <a:pt x="54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1429916" cy="5789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468598" y="2221371"/>
              <a:ext cx="2561596" cy="864730"/>
              <a:chOff x="0" y="0"/>
              <a:chExt cx="854849" cy="2885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54849" cy="278962"/>
              </a:xfrm>
              <a:custGeom>
                <a:avLst/>
                <a:gdLst/>
                <a:ahLst/>
                <a:cxnLst/>
                <a:rect l="l" t="t" r="r" b="b"/>
                <a:pathLst>
                  <a:path w="854849" h="278962">
                    <a:moveTo>
                      <a:pt x="90669" y="0"/>
                    </a:moveTo>
                    <a:lnTo>
                      <a:pt x="764180" y="0"/>
                    </a:lnTo>
                    <a:cubicBezTo>
                      <a:pt x="814255" y="0"/>
                      <a:pt x="854849" y="40594"/>
                      <a:pt x="854849" y="90669"/>
                    </a:cubicBezTo>
                    <a:lnTo>
                      <a:pt x="854849" y="188293"/>
                    </a:lnTo>
                    <a:cubicBezTo>
                      <a:pt x="854849" y="238368"/>
                      <a:pt x="814255" y="278962"/>
                      <a:pt x="764180" y="278962"/>
                    </a:cubicBezTo>
                    <a:lnTo>
                      <a:pt x="90669" y="278962"/>
                    </a:lnTo>
                    <a:cubicBezTo>
                      <a:pt x="66622" y="278962"/>
                      <a:pt x="43560" y="269410"/>
                      <a:pt x="26556" y="252406"/>
                    </a:cubicBezTo>
                    <a:cubicBezTo>
                      <a:pt x="9553" y="235402"/>
                      <a:pt x="0" y="212340"/>
                      <a:pt x="0" y="188293"/>
                    </a:cubicBezTo>
                    <a:lnTo>
                      <a:pt x="0" y="90669"/>
                    </a:lnTo>
                    <a:cubicBezTo>
                      <a:pt x="0" y="66622"/>
                      <a:pt x="9553" y="43560"/>
                      <a:pt x="26556" y="26556"/>
                    </a:cubicBezTo>
                    <a:cubicBezTo>
                      <a:pt x="43560" y="9553"/>
                      <a:pt x="66622" y="0"/>
                      <a:pt x="90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38188"/>
                <a:ext cx="854849" cy="2503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600" spc="28">
                    <a:solidFill>
                      <a:srgbClr val="292724"/>
                    </a:solidFill>
                    <a:latin typeface="Arialle Bold"/>
                  </a:rPr>
                  <a:t>B1</a:t>
                </a: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123601" y="3237795"/>
              <a:ext cx="3251589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3300" spc="140" dirty="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BỘ DỮ LIỆU CTU-13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35E4E3-CA40-5830-B3C0-882D91300C37}"/>
              </a:ext>
            </a:extLst>
          </p:cNvPr>
          <p:cNvGrpSpPr/>
          <p:nvPr/>
        </p:nvGrpSpPr>
        <p:grpSpPr>
          <a:xfrm>
            <a:off x="12506291" y="6336174"/>
            <a:ext cx="5394358" cy="2353027"/>
            <a:chOff x="12506291" y="6336174"/>
            <a:chExt cx="5394358" cy="2353027"/>
          </a:xfrm>
        </p:grpSpPr>
        <p:grpSp>
          <p:nvGrpSpPr>
            <p:cNvPr id="13" name="Group 13"/>
            <p:cNvGrpSpPr/>
            <p:nvPr/>
          </p:nvGrpSpPr>
          <p:grpSpPr>
            <a:xfrm>
              <a:off x="12506291" y="6676036"/>
              <a:ext cx="5394358" cy="2013165"/>
              <a:chOff x="0" y="0"/>
              <a:chExt cx="1741159" cy="5979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1159" cy="597969"/>
              </a:xfrm>
              <a:custGeom>
                <a:avLst/>
                <a:gdLst/>
                <a:ahLst/>
                <a:cxnLst/>
                <a:rect l="l" t="t" r="r" b="b"/>
                <a:pathLst>
                  <a:path w="1741159" h="597969">
                    <a:moveTo>
                      <a:pt x="44515" y="0"/>
                    </a:moveTo>
                    <a:lnTo>
                      <a:pt x="1696644" y="0"/>
                    </a:lnTo>
                    <a:cubicBezTo>
                      <a:pt x="1721229" y="0"/>
                      <a:pt x="1741159" y="19930"/>
                      <a:pt x="1741159" y="44515"/>
                    </a:cubicBezTo>
                    <a:lnTo>
                      <a:pt x="1741159" y="553453"/>
                    </a:lnTo>
                    <a:cubicBezTo>
                      <a:pt x="1741159" y="578038"/>
                      <a:pt x="1721229" y="597969"/>
                      <a:pt x="1696644" y="597969"/>
                    </a:cubicBezTo>
                    <a:lnTo>
                      <a:pt x="44515" y="597969"/>
                    </a:lnTo>
                    <a:cubicBezTo>
                      <a:pt x="32709" y="597969"/>
                      <a:pt x="21387" y="593279"/>
                      <a:pt x="13038" y="584930"/>
                    </a:cubicBezTo>
                    <a:cubicBezTo>
                      <a:pt x="4690" y="576582"/>
                      <a:pt x="0" y="565259"/>
                      <a:pt x="0" y="553453"/>
                    </a:cubicBezTo>
                    <a:lnTo>
                      <a:pt x="0" y="44515"/>
                    </a:lnTo>
                    <a:cubicBezTo>
                      <a:pt x="0" y="32709"/>
                      <a:pt x="4690" y="21387"/>
                      <a:pt x="13038" y="13038"/>
                    </a:cubicBezTo>
                    <a:cubicBezTo>
                      <a:pt x="21387" y="4690"/>
                      <a:pt x="32709" y="0"/>
                      <a:pt x="44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1741159" cy="5789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3834226" y="6336174"/>
              <a:ext cx="2561596" cy="835924"/>
              <a:chOff x="0" y="0"/>
              <a:chExt cx="854849" cy="27896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54849" cy="278962"/>
              </a:xfrm>
              <a:custGeom>
                <a:avLst/>
                <a:gdLst/>
                <a:ahLst/>
                <a:cxnLst/>
                <a:rect l="l" t="t" r="r" b="b"/>
                <a:pathLst>
                  <a:path w="854849" h="278962">
                    <a:moveTo>
                      <a:pt x="90669" y="0"/>
                    </a:moveTo>
                    <a:lnTo>
                      <a:pt x="764180" y="0"/>
                    </a:lnTo>
                    <a:cubicBezTo>
                      <a:pt x="814255" y="0"/>
                      <a:pt x="854849" y="40594"/>
                      <a:pt x="854849" y="90669"/>
                    </a:cubicBezTo>
                    <a:lnTo>
                      <a:pt x="854849" y="188293"/>
                    </a:lnTo>
                    <a:cubicBezTo>
                      <a:pt x="854849" y="238368"/>
                      <a:pt x="814255" y="278962"/>
                      <a:pt x="764180" y="278962"/>
                    </a:cubicBezTo>
                    <a:lnTo>
                      <a:pt x="90669" y="278962"/>
                    </a:lnTo>
                    <a:cubicBezTo>
                      <a:pt x="66622" y="278962"/>
                      <a:pt x="43560" y="269410"/>
                      <a:pt x="26556" y="252406"/>
                    </a:cubicBezTo>
                    <a:cubicBezTo>
                      <a:pt x="9553" y="235402"/>
                      <a:pt x="0" y="212340"/>
                      <a:pt x="0" y="188293"/>
                    </a:cubicBezTo>
                    <a:lnTo>
                      <a:pt x="0" y="90669"/>
                    </a:lnTo>
                    <a:cubicBezTo>
                      <a:pt x="0" y="66622"/>
                      <a:pt x="9553" y="43560"/>
                      <a:pt x="26556" y="26556"/>
                    </a:cubicBezTo>
                    <a:cubicBezTo>
                      <a:pt x="43560" y="9553"/>
                      <a:pt x="66622" y="0"/>
                      <a:pt x="90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FFDE59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28575"/>
                <a:ext cx="854849" cy="2503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600" spc="28">
                    <a:solidFill>
                      <a:srgbClr val="292724"/>
                    </a:solidFill>
                    <a:latin typeface="Arialle Bold"/>
                  </a:rPr>
                  <a:t>B3</a:t>
                </a:r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2735883" y="7468984"/>
              <a:ext cx="4942517" cy="1064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300" spc="14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MÔ HÌNH SỬ DỤNG CÁC THUẬT TOÁN MÁY HỌC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C19F513-C399-7600-0DA0-8C8436058EFB}"/>
              </a:ext>
            </a:extLst>
          </p:cNvPr>
          <p:cNvGrpSpPr/>
          <p:nvPr/>
        </p:nvGrpSpPr>
        <p:grpSpPr>
          <a:xfrm>
            <a:off x="533400" y="6336174"/>
            <a:ext cx="4284812" cy="2419273"/>
            <a:chOff x="533400" y="6336174"/>
            <a:chExt cx="4284812" cy="2419273"/>
          </a:xfrm>
        </p:grpSpPr>
        <p:grpSp>
          <p:nvGrpSpPr>
            <p:cNvPr id="16" name="Group 16"/>
            <p:cNvGrpSpPr/>
            <p:nvPr/>
          </p:nvGrpSpPr>
          <p:grpSpPr>
            <a:xfrm>
              <a:off x="533400" y="6676036"/>
              <a:ext cx="4284812" cy="2079411"/>
              <a:chOff x="0" y="0"/>
              <a:chExt cx="1429916" cy="5979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9916" cy="597969"/>
              </a:xfrm>
              <a:custGeom>
                <a:avLst/>
                <a:gdLst/>
                <a:ahLst/>
                <a:cxnLst/>
                <a:rect l="l" t="t" r="r" b="b"/>
                <a:pathLst>
                  <a:path w="1429916" h="597969">
                    <a:moveTo>
                      <a:pt x="54205" y="0"/>
                    </a:moveTo>
                    <a:lnTo>
                      <a:pt x="1375711" y="0"/>
                    </a:lnTo>
                    <a:cubicBezTo>
                      <a:pt x="1405648" y="0"/>
                      <a:pt x="1429916" y="24268"/>
                      <a:pt x="1429916" y="54205"/>
                    </a:cubicBezTo>
                    <a:lnTo>
                      <a:pt x="1429916" y="543764"/>
                    </a:lnTo>
                    <a:cubicBezTo>
                      <a:pt x="1429916" y="558140"/>
                      <a:pt x="1424205" y="571927"/>
                      <a:pt x="1414040" y="582092"/>
                    </a:cubicBezTo>
                    <a:cubicBezTo>
                      <a:pt x="1403875" y="592258"/>
                      <a:pt x="1390087" y="597969"/>
                      <a:pt x="1375711" y="597969"/>
                    </a:cubicBezTo>
                    <a:lnTo>
                      <a:pt x="54205" y="597969"/>
                    </a:lnTo>
                    <a:cubicBezTo>
                      <a:pt x="39829" y="597969"/>
                      <a:pt x="26042" y="592258"/>
                      <a:pt x="15876" y="582092"/>
                    </a:cubicBezTo>
                    <a:cubicBezTo>
                      <a:pt x="5711" y="571927"/>
                      <a:pt x="0" y="558140"/>
                      <a:pt x="0" y="543764"/>
                    </a:cubicBezTo>
                    <a:lnTo>
                      <a:pt x="0" y="54205"/>
                    </a:lnTo>
                    <a:cubicBezTo>
                      <a:pt x="0" y="39829"/>
                      <a:pt x="5711" y="26042"/>
                      <a:pt x="15876" y="15876"/>
                    </a:cubicBezTo>
                    <a:cubicBezTo>
                      <a:pt x="26042" y="5711"/>
                      <a:pt x="39829" y="0"/>
                      <a:pt x="54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4AAD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1429916" cy="5789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68598" y="6336174"/>
              <a:ext cx="2568812" cy="864727"/>
              <a:chOff x="0" y="0"/>
              <a:chExt cx="857257" cy="28857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54849" cy="278962"/>
              </a:xfrm>
              <a:custGeom>
                <a:avLst/>
                <a:gdLst/>
                <a:ahLst/>
                <a:cxnLst/>
                <a:rect l="l" t="t" r="r" b="b"/>
                <a:pathLst>
                  <a:path w="854849" h="278962">
                    <a:moveTo>
                      <a:pt x="90669" y="0"/>
                    </a:moveTo>
                    <a:lnTo>
                      <a:pt x="764180" y="0"/>
                    </a:lnTo>
                    <a:cubicBezTo>
                      <a:pt x="814255" y="0"/>
                      <a:pt x="854849" y="40594"/>
                      <a:pt x="854849" y="90669"/>
                    </a:cubicBezTo>
                    <a:lnTo>
                      <a:pt x="854849" y="188293"/>
                    </a:lnTo>
                    <a:cubicBezTo>
                      <a:pt x="854849" y="238368"/>
                      <a:pt x="814255" y="278962"/>
                      <a:pt x="764180" y="278962"/>
                    </a:cubicBezTo>
                    <a:lnTo>
                      <a:pt x="90669" y="278962"/>
                    </a:lnTo>
                    <a:cubicBezTo>
                      <a:pt x="66622" y="278962"/>
                      <a:pt x="43560" y="269410"/>
                      <a:pt x="26556" y="252406"/>
                    </a:cubicBezTo>
                    <a:cubicBezTo>
                      <a:pt x="9553" y="235402"/>
                      <a:pt x="0" y="212340"/>
                      <a:pt x="0" y="188293"/>
                    </a:cubicBezTo>
                    <a:lnTo>
                      <a:pt x="0" y="90669"/>
                    </a:lnTo>
                    <a:cubicBezTo>
                      <a:pt x="0" y="66622"/>
                      <a:pt x="9553" y="43560"/>
                      <a:pt x="26556" y="26556"/>
                    </a:cubicBezTo>
                    <a:cubicBezTo>
                      <a:pt x="43560" y="9553"/>
                      <a:pt x="66622" y="0"/>
                      <a:pt x="90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4AAD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2408" y="38187"/>
                <a:ext cx="854849" cy="2503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600" spc="28">
                    <a:solidFill>
                      <a:srgbClr val="292724"/>
                    </a:solidFill>
                    <a:latin typeface="Arialle Bold"/>
                  </a:rPr>
                  <a:t>B2</a:t>
                </a:r>
                <a:endParaRPr lang="en-US" sz="2800" spc="28">
                  <a:solidFill>
                    <a:srgbClr val="292724"/>
                  </a:solidFill>
                  <a:latin typeface="Arialle Bold"/>
                </a:endParaRP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171013" y="7355641"/>
              <a:ext cx="3082184" cy="1064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300" spc="14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TIỀN XỬ LÝ DỮ LIỆU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690983" y="549752"/>
            <a:ext cx="11211517" cy="85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4800" spc="275">
                <a:solidFill>
                  <a:srgbClr val="373737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XÂY DỰNG MÔ HÌNH MÁY HỌC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7FECC-4F0A-7480-5570-8AB8B312B4CC}"/>
              </a:ext>
            </a:extLst>
          </p:cNvPr>
          <p:cNvGrpSpPr/>
          <p:nvPr/>
        </p:nvGrpSpPr>
        <p:grpSpPr>
          <a:xfrm>
            <a:off x="12417844" y="2166499"/>
            <a:ext cx="5577250" cy="2512325"/>
            <a:chOff x="12417844" y="2166499"/>
            <a:chExt cx="5577250" cy="2512325"/>
          </a:xfrm>
        </p:grpSpPr>
        <p:grpSp>
          <p:nvGrpSpPr>
            <p:cNvPr id="29" name="Group 29"/>
            <p:cNvGrpSpPr/>
            <p:nvPr/>
          </p:nvGrpSpPr>
          <p:grpSpPr>
            <a:xfrm>
              <a:off x="12417844" y="2563133"/>
              <a:ext cx="5577250" cy="2115691"/>
              <a:chOff x="0" y="0"/>
              <a:chExt cx="1800192" cy="70604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800192" cy="706043"/>
              </a:xfrm>
              <a:custGeom>
                <a:avLst/>
                <a:gdLst/>
                <a:ahLst/>
                <a:cxnLst/>
                <a:rect l="l" t="t" r="r" b="b"/>
                <a:pathLst>
                  <a:path w="1800192" h="706043">
                    <a:moveTo>
                      <a:pt x="43056" y="0"/>
                    </a:moveTo>
                    <a:lnTo>
                      <a:pt x="1757136" y="0"/>
                    </a:lnTo>
                    <a:cubicBezTo>
                      <a:pt x="1768555" y="0"/>
                      <a:pt x="1779507" y="4536"/>
                      <a:pt x="1787581" y="12611"/>
                    </a:cubicBezTo>
                    <a:cubicBezTo>
                      <a:pt x="1795656" y="20685"/>
                      <a:pt x="1800192" y="31637"/>
                      <a:pt x="1800192" y="43056"/>
                    </a:cubicBezTo>
                    <a:lnTo>
                      <a:pt x="1800192" y="662987"/>
                    </a:lnTo>
                    <a:cubicBezTo>
                      <a:pt x="1800192" y="674406"/>
                      <a:pt x="1795656" y="685358"/>
                      <a:pt x="1787581" y="693432"/>
                    </a:cubicBezTo>
                    <a:cubicBezTo>
                      <a:pt x="1779507" y="701507"/>
                      <a:pt x="1768555" y="706043"/>
                      <a:pt x="1757136" y="706043"/>
                    </a:cubicBezTo>
                    <a:lnTo>
                      <a:pt x="43056" y="706043"/>
                    </a:lnTo>
                    <a:cubicBezTo>
                      <a:pt x="31637" y="706043"/>
                      <a:pt x="20685" y="701507"/>
                      <a:pt x="12611" y="693432"/>
                    </a:cubicBezTo>
                    <a:cubicBezTo>
                      <a:pt x="4536" y="685358"/>
                      <a:pt x="0" y="674406"/>
                      <a:pt x="0" y="662987"/>
                    </a:cubicBezTo>
                    <a:lnTo>
                      <a:pt x="0" y="43056"/>
                    </a:lnTo>
                    <a:cubicBezTo>
                      <a:pt x="0" y="31637"/>
                      <a:pt x="4536" y="20685"/>
                      <a:pt x="12611" y="12611"/>
                    </a:cubicBezTo>
                    <a:cubicBezTo>
                      <a:pt x="20685" y="4536"/>
                      <a:pt x="31637" y="0"/>
                      <a:pt x="430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BF63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1800192" cy="6869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3866552" y="2166499"/>
              <a:ext cx="2561596" cy="835924"/>
              <a:chOff x="0" y="0"/>
              <a:chExt cx="854849" cy="27896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54849" cy="278962"/>
              </a:xfrm>
              <a:custGeom>
                <a:avLst/>
                <a:gdLst/>
                <a:ahLst/>
                <a:cxnLst/>
                <a:rect l="l" t="t" r="r" b="b"/>
                <a:pathLst>
                  <a:path w="854849" h="278962">
                    <a:moveTo>
                      <a:pt x="90669" y="0"/>
                    </a:moveTo>
                    <a:lnTo>
                      <a:pt x="764180" y="0"/>
                    </a:lnTo>
                    <a:cubicBezTo>
                      <a:pt x="814255" y="0"/>
                      <a:pt x="854849" y="40594"/>
                      <a:pt x="854849" y="90669"/>
                    </a:cubicBezTo>
                    <a:lnTo>
                      <a:pt x="854849" y="188293"/>
                    </a:lnTo>
                    <a:cubicBezTo>
                      <a:pt x="854849" y="238368"/>
                      <a:pt x="814255" y="278962"/>
                      <a:pt x="764180" y="278962"/>
                    </a:cubicBezTo>
                    <a:lnTo>
                      <a:pt x="90669" y="278962"/>
                    </a:lnTo>
                    <a:cubicBezTo>
                      <a:pt x="66622" y="278962"/>
                      <a:pt x="43560" y="269410"/>
                      <a:pt x="26556" y="252406"/>
                    </a:cubicBezTo>
                    <a:cubicBezTo>
                      <a:pt x="9553" y="235402"/>
                      <a:pt x="0" y="212340"/>
                      <a:pt x="0" y="188293"/>
                    </a:cubicBezTo>
                    <a:lnTo>
                      <a:pt x="0" y="90669"/>
                    </a:lnTo>
                    <a:cubicBezTo>
                      <a:pt x="0" y="66622"/>
                      <a:pt x="9553" y="43560"/>
                      <a:pt x="26556" y="26556"/>
                    </a:cubicBezTo>
                    <a:cubicBezTo>
                      <a:pt x="43560" y="9553"/>
                      <a:pt x="66622" y="0"/>
                      <a:pt x="90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BF63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28575"/>
                <a:ext cx="854849" cy="2503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600" spc="28">
                    <a:solidFill>
                      <a:srgbClr val="292724"/>
                    </a:solidFill>
                    <a:latin typeface="Arialle Bold"/>
                  </a:rPr>
                  <a:t>B4</a:t>
                </a: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2417846" y="3260284"/>
              <a:ext cx="5394359" cy="11533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300" spc="14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TRAINMODE</a:t>
              </a:r>
            </a:p>
            <a:p>
              <a:pPr algn="ctr">
                <a:lnSpc>
                  <a:spcPct val="120000"/>
                </a:lnSpc>
              </a:pPr>
              <a:r>
                <a:rPr lang="en-US" sz="3300" spc="14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ĐÁNH GIÁ TẬP TRAINING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2749396" y="4354974"/>
            <a:ext cx="0" cy="1981200"/>
          </a:xfrm>
          <a:prstGeom prst="line">
            <a:avLst/>
          </a:prstGeom>
          <a:ln w="38100" cap="flat">
            <a:solidFill>
              <a:srgbClr val="29272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 flipV="1">
            <a:off x="4891802" y="7571957"/>
            <a:ext cx="7614489" cy="1900"/>
          </a:xfrm>
          <a:prstGeom prst="line">
            <a:avLst/>
          </a:prstGeom>
          <a:ln w="38100" cap="flat">
            <a:solidFill>
              <a:srgbClr val="29272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 flipV="1">
            <a:off x="15115024" y="4678824"/>
            <a:ext cx="0" cy="1657350"/>
          </a:xfrm>
          <a:prstGeom prst="line">
            <a:avLst/>
          </a:prstGeom>
          <a:ln w="38100" cap="flat">
            <a:solidFill>
              <a:srgbClr val="292724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70573"/>
            <a:ext cx="173068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083519" y="9248775"/>
            <a:ext cx="1753937" cy="843596"/>
            <a:chOff x="0" y="0"/>
            <a:chExt cx="585319" cy="281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5319" cy="281523"/>
            </a:xfrm>
            <a:custGeom>
              <a:avLst/>
              <a:gdLst/>
              <a:ahLst/>
              <a:cxnLst/>
              <a:rect l="l" t="t" r="r" b="b"/>
              <a:pathLst>
                <a:path w="585319" h="281523">
                  <a:moveTo>
                    <a:pt x="132421" y="0"/>
                  </a:moveTo>
                  <a:lnTo>
                    <a:pt x="452899" y="0"/>
                  </a:lnTo>
                  <a:cubicBezTo>
                    <a:pt x="526032" y="0"/>
                    <a:pt x="585319" y="59287"/>
                    <a:pt x="585319" y="132421"/>
                  </a:cubicBezTo>
                  <a:lnTo>
                    <a:pt x="585319" y="149102"/>
                  </a:lnTo>
                  <a:cubicBezTo>
                    <a:pt x="585319" y="222236"/>
                    <a:pt x="526032" y="281523"/>
                    <a:pt x="452899" y="281523"/>
                  </a:cubicBezTo>
                  <a:lnTo>
                    <a:pt x="132421" y="281523"/>
                  </a:lnTo>
                  <a:cubicBezTo>
                    <a:pt x="59287" y="281523"/>
                    <a:pt x="0" y="222236"/>
                    <a:pt x="0" y="149102"/>
                  </a:cubicBezTo>
                  <a:lnTo>
                    <a:pt x="0" y="132421"/>
                  </a:lnTo>
                  <a:cubicBezTo>
                    <a:pt x="0" y="59287"/>
                    <a:pt x="59287" y="0"/>
                    <a:pt x="132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585319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94197" y="1485900"/>
            <a:ext cx="14917403" cy="4208016"/>
            <a:chOff x="0" y="0"/>
            <a:chExt cx="18039377" cy="561068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23" r="23"/>
            <a:stretch>
              <a:fillRect/>
            </a:stretch>
          </p:blipFill>
          <p:spPr>
            <a:xfrm>
              <a:off x="0" y="0"/>
              <a:ext cx="18039377" cy="561068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A4B87-7FE3-08FF-93EC-DEDB7CF5AC22}"/>
              </a:ext>
            </a:extLst>
          </p:cNvPr>
          <p:cNvGrpSpPr/>
          <p:nvPr/>
        </p:nvGrpSpPr>
        <p:grpSpPr>
          <a:xfrm>
            <a:off x="3505200" y="185104"/>
            <a:ext cx="11387469" cy="843596"/>
            <a:chOff x="3754302" y="606902"/>
            <a:chExt cx="11387469" cy="843596"/>
          </a:xfrm>
        </p:grpSpPr>
        <p:grpSp>
          <p:nvGrpSpPr>
            <p:cNvPr id="3" name="Group 3"/>
            <p:cNvGrpSpPr/>
            <p:nvPr/>
          </p:nvGrpSpPr>
          <p:grpSpPr>
            <a:xfrm>
              <a:off x="3754302" y="606902"/>
              <a:ext cx="11387469" cy="843596"/>
              <a:chOff x="0" y="0"/>
              <a:chExt cx="3800196" cy="2815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0196" cy="281523"/>
              </a:xfrm>
              <a:custGeom>
                <a:avLst/>
                <a:gdLst/>
                <a:ahLst/>
                <a:cxnLst/>
                <a:rect l="l" t="t" r="r" b="b"/>
                <a:pathLst>
                  <a:path w="3800196" h="281523">
                    <a:moveTo>
                      <a:pt x="20396" y="0"/>
                    </a:moveTo>
                    <a:lnTo>
                      <a:pt x="3779800" y="0"/>
                    </a:lnTo>
                    <a:cubicBezTo>
                      <a:pt x="3791065" y="0"/>
                      <a:pt x="3800196" y="9132"/>
                      <a:pt x="3800196" y="20396"/>
                    </a:cubicBezTo>
                    <a:lnTo>
                      <a:pt x="3800196" y="261127"/>
                    </a:lnTo>
                    <a:cubicBezTo>
                      <a:pt x="3800196" y="266536"/>
                      <a:pt x="3798048" y="271724"/>
                      <a:pt x="3794223" y="275549"/>
                    </a:cubicBezTo>
                    <a:cubicBezTo>
                      <a:pt x="3790398" y="279374"/>
                      <a:pt x="3785210" y="281523"/>
                      <a:pt x="3779800" y="281523"/>
                    </a:cubicBezTo>
                    <a:lnTo>
                      <a:pt x="20396" y="281523"/>
                    </a:lnTo>
                    <a:cubicBezTo>
                      <a:pt x="14987" y="281523"/>
                      <a:pt x="9799" y="279374"/>
                      <a:pt x="5974" y="275549"/>
                    </a:cubicBezTo>
                    <a:cubicBezTo>
                      <a:pt x="2149" y="271724"/>
                      <a:pt x="0" y="266536"/>
                      <a:pt x="0" y="261127"/>
                    </a:cubicBezTo>
                    <a:lnTo>
                      <a:pt x="0" y="20396"/>
                    </a:lnTo>
                    <a:cubicBezTo>
                      <a:pt x="0" y="14987"/>
                      <a:pt x="2149" y="9799"/>
                      <a:pt x="5974" y="5974"/>
                    </a:cubicBezTo>
                    <a:cubicBezTo>
                      <a:pt x="9799" y="2149"/>
                      <a:pt x="14987" y="0"/>
                      <a:pt x="2039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3800196" cy="26247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394782" y="712579"/>
              <a:ext cx="8606240" cy="632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 dirty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KỊCH BẢN MÔ HÌNH MÁY HỌC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83519" y="9461976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000000"/>
                </a:solidFill>
                <a:latin typeface="Cairo Bold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64" y="6539712"/>
            <a:ext cx="9295636" cy="2261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(1): Đọc dữ liệu, xoá các cột/ tính năng không cần thiết, gán lại nhãn và xử lý các giá trị rỗng.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(2.1): Mã hoá các biến/ giá trị phân loại với giá trị số.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(2.2): Mã hoá các biến/ giá trị phân loại với One-hot Encoding.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(3.1): Lựa chọn cột/ tính năng với Chi-Squared.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1964" y="6564511"/>
            <a:ext cx="868603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(3.2): Lựa chọn cột/ tính năng với ANOVA.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(4.1): Cân bằng bộ dữ liệu với RandomUnderSampler.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(4.2): Cân bằng bộ dữ liệu với NearMiss-1.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(5.1): Chia tỉ lệ của các cột với Normalization.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(5.2): Chia tỉ lệ của các cột/ tính năng với Standardization.</a:t>
            </a:r>
          </a:p>
          <a:p>
            <a:pPr algn="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iro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0518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657049"/>
            <a:ext cx="5858246" cy="5050408"/>
            <a:chOff x="0" y="0"/>
            <a:chExt cx="7810995" cy="673387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533" r="533"/>
            <a:stretch>
              <a:fillRect/>
            </a:stretch>
          </p:blipFill>
          <p:spPr>
            <a:xfrm>
              <a:off x="0" y="0"/>
              <a:ext cx="7810995" cy="673387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586772" y="2618296"/>
            <a:ext cx="9672528" cy="5050408"/>
            <a:chOff x="0" y="0"/>
            <a:chExt cx="12896704" cy="673387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72" r="72"/>
            <a:stretch>
              <a:fillRect/>
            </a:stretch>
          </p:blipFill>
          <p:spPr>
            <a:xfrm>
              <a:off x="0" y="0"/>
              <a:ext cx="12896704" cy="6733877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5129342" y="342900"/>
            <a:ext cx="1586905" cy="1746250"/>
          </a:xfrm>
          <a:custGeom>
            <a:avLst/>
            <a:gdLst/>
            <a:ahLst/>
            <a:cxnLst/>
            <a:rect l="l" t="t" r="r" b="b"/>
            <a:pathLst>
              <a:path w="1586905" h="1746250">
                <a:moveTo>
                  <a:pt x="0" y="0"/>
                </a:moveTo>
                <a:lnTo>
                  <a:pt x="1586904" y="0"/>
                </a:lnTo>
                <a:lnTo>
                  <a:pt x="1586904" y="1746250"/>
                </a:lnTo>
                <a:lnTo>
                  <a:pt x="0" y="174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049703"/>
            <a:ext cx="1392653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>
                <a:solidFill>
                  <a:srgbClr val="FFFFFF"/>
                </a:solidFill>
                <a:latin typeface="Cairo Bold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619" y="800100"/>
            <a:ext cx="746738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600">
                <a:solidFill>
                  <a:srgbClr val="FFFFFF"/>
                </a:solidFill>
                <a:latin typeface="Open Sans Extra Bold"/>
              </a:rPr>
              <a:t>ĐÁNH GIÁ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7600" y="8115300"/>
            <a:ext cx="10611148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hợp độ chính xác mã hóa với giá trị số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0518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27990" y="2476045"/>
            <a:ext cx="10031310" cy="5365628"/>
            <a:chOff x="0" y="0"/>
            <a:chExt cx="13375080" cy="708145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858" r="858"/>
            <a:stretch>
              <a:fillRect/>
            </a:stretch>
          </p:blipFill>
          <p:spPr>
            <a:xfrm>
              <a:off x="0" y="0"/>
              <a:ext cx="13375080" cy="7081459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5129342" y="342900"/>
            <a:ext cx="1586905" cy="1746250"/>
          </a:xfrm>
          <a:custGeom>
            <a:avLst/>
            <a:gdLst/>
            <a:ahLst/>
            <a:cxnLst/>
            <a:rect l="l" t="t" r="r" b="b"/>
            <a:pathLst>
              <a:path w="1586905" h="1746250">
                <a:moveTo>
                  <a:pt x="0" y="0"/>
                </a:moveTo>
                <a:lnTo>
                  <a:pt x="1586904" y="0"/>
                </a:lnTo>
                <a:lnTo>
                  <a:pt x="1586904" y="1746250"/>
                </a:lnTo>
                <a:lnTo>
                  <a:pt x="0" y="174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049703"/>
            <a:ext cx="1392653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>
                <a:solidFill>
                  <a:srgbClr val="FFFFFF"/>
                </a:solidFill>
                <a:latin typeface="Cairo Bold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10309" y="796925"/>
            <a:ext cx="746738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600">
                <a:solidFill>
                  <a:srgbClr val="FFFFFF"/>
                </a:solidFill>
                <a:latin typeface="Open Sans Extra Bold"/>
              </a:rPr>
              <a:t>ĐÁNH GIÁ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13914" y="8107506"/>
            <a:ext cx="11860173" cy="64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lựa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Chi-Squared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E274E-2CDE-400E-A18D-84A38070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73" y="2496494"/>
            <a:ext cx="6327978" cy="53125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0518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0123" y="2606462"/>
            <a:ext cx="7928172" cy="5050408"/>
            <a:chOff x="0" y="0"/>
            <a:chExt cx="10570896" cy="673387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188" b="188"/>
            <a:stretch>
              <a:fillRect/>
            </a:stretch>
          </p:blipFill>
          <p:spPr>
            <a:xfrm>
              <a:off x="0" y="0"/>
              <a:ext cx="10570896" cy="673387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8202645" y="2606462"/>
            <a:ext cx="9856755" cy="5050408"/>
            <a:chOff x="0" y="0"/>
            <a:chExt cx="13142340" cy="673387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1317" b="1317"/>
            <a:stretch>
              <a:fillRect/>
            </a:stretch>
          </p:blipFill>
          <p:spPr>
            <a:xfrm>
              <a:off x="0" y="0"/>
              <a:ext cx="13142340" cy="6733877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5129342" y="342900"/>
            <a:ext cx="1586905" cy="1746250"/>
          </a:xfrm>
          <a:custGeom>
            <a:avLst/>
            <a:gdLst/>
            <a:ahLst/>
            <a:cxnLst/>
            <a:rect l="l" t="t" r="r" b="b"/>
            <a:pathLst>
              <a:path w="1586905" h="1746250">
                <a:moveTo>
                  <a:pt x="0" y="0"/>
                </a:moveTo>
                <a:lnTo>
                  <a:pt x="1586904" y="0"/>
                </a:lnTo>
                <a:lnTo>
                  <a:pt x="1586904" y="1746250"/>
                </a:lnTo>
                <a:lnTo>
                  <a:pt x="0" y="174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049703"/>
            <a:ext cx="1392653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>
                <a:solidFill>
                  <a:srgbClr val="FFFFFF"/>
                </a:solidFill>
                <a:latin typeface="Cairo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619" y="800100"/>
            <a:ext cx="746738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600">
                <a:solidFill>
                  <a:srgbClr val="FFFFFF"/>
                </a:solidFill>
                <a:latin typeface="Open Sans Extra Bold"/>
              </a:rPr>
              <a:t>ĐÁNH GIÁ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4750" y="8107506"/>
            <a:ext cx="10858500" cy="64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lựa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ANOVA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95141" y="1012035"/>
            <a:ext cx="6258712" cy="16665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223319" y="9258300"/>
            <a:ext cx="17315154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2124502" y="339021"/>
            <a:ext cx="14419643" cy="1346029"/>
            <a:chOff x="0" y="0"/>
            <a:chExt cx="4812086" cy="4491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2086" cy="449193"/>
            </a:xfrm>
            <a:custGeom>
              <a:avLst/>
              <a:gdLst/>
              <a:ahLst/>
              <a:cxnLst/>
              <a:rect l="l" t="t" r="r" b="b"/>
              <a:pathLst>
                <a:path w="4812086" h="449193">
                  <a:moveTo>
                    <a:pt x="16107" y="0"/>
                  </a:moveTo>
                  <a:lnTo>
                    <a:pt x="4795979" y="0"/>
                  </a:lnTo>
                  <a:cubicBezTo>
                    <a:pt x="4800250" y="0"/>
                    <a:pt x="4804347" y="1697"/>
                    <a:pt x="4807368" y="4718"/>
                  </a:cubicBezTo>
                  <a:cubicBezTo>
                    <a:pt x="4810389" y="7738"/>
                    <a:pt x="4812086" y="11835"/>
                    <a:pt x="4812086" y="16107"/>
                  </a:cubicBezTo>
                  <a:lnTo>
                    <a:pt x="4812086" y="433086"/>
                  </a:lnTo>
                  <a:cubicBezTo>
                    <a:pt x="4812086" y="441982"/>
                    <a:pt x="4804875" y="449193"/>
                    <a:pt x="4795979" y="449193"/>
                  </a:cubicBezTo>
                  <a:lnTo>
                    <a:pt x="16107" y="449193"/>
                  </a:lnTo>
                  <a:cubicBezTo>
                    <a:pt x="7211" y="449193"/>
                    <a:pt x="0" y="441982"/>
                    <a:pt x="0" y="433086"/>
                  </a:cubicBezTo>
                  <a:lnTo>
                    <a:pt x="0" y="16107"/>
                  </a:lnTo>
                  <a:cubicBezTo>
                    <a:pt x="0" y="11835"/>
                    <a:pt x="1697" y="7738"/>
                    <a:pt x="4718" y="4718"/>
                  </a:cubicBezTo>
                  <a:cubicBezTo>
                    <a:pt x="7738" y="1697"/>
                    <a:pt x="11835" y="0"/>
                    <a:pt x="161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12086" cy="430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91836" y="8836502"/>
            <a:ext cx="1745621" cy="843596"/>
            <a:chOff x="0" y="0"/>
            <a:chExt cx="582544" cy="2815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2544" cy="281523"/>
            </a:xfrm>
            <a:custGeom>
              <a:avLst/>
              <a:gdLst/>
              <a:ahLst/>
              <a:cxnLst/>
              <a:rect l="l" t="t" r="r" b="b"/>
              <a:pathLst>
                <a:path w="582544" h="281523">
                  <a:moveTo>
                    <a:pt x="133052" y="0"/>
                  </a:moveTo>
                  <a:lnTo>
                    <a:pt x="449492" y="0"/>
                  </a:lnTo>
                  <a:cubicBezTo>
                    <a:pt x="522975" y="0"/>
                    <a:pt x="582544" y="59569"/>
                    <a:pt x="582544" y="133052"/>
                  </a:cubicBezTo>
                  <a:lnTo>
                    <a:pt x="582544" y="148471"/>
                  </a:lnTo>
                  <a:cubicBezTo>
                    <a:pt x="582544" y="183759"/>
                    <a:pt x="568526" y="217601"/>
                    <a:pt x="543574" y="242553"/>
                  </a:cubicBezTo>
                  <a:cubicBezTo>
                    <a:pt x="518622" y="267505"/>
                    <a:pt x="484780" y="281523"/>
                    <a:pt x="449492" y="281523"/>
                  </a:cubicBezTo>
                  <a:lnTo>
                    <a:pt x="133052" y="281523"/>
                  </a:lnTo>
                  <a:cubicBezTo>
                    <a:pt x="59569" y="281523"/>
                    <a:pt x="0" y="221954"/>
                    <a:pt x="0" y="148471"/>
                  </a:cubicBezTo>
                  <a:lnTo>
                    <a:pt x="0" y="133052"/>
                  </a:lnTo>
                  <a:cubicBezTo>
                    <a:pt x="0" y="59569"/>
                    <a:pt x="59569" y="0"/>
                    <a:pt x="1330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82544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57200" y="100198"/>
            <a:ext cx="1738236" cy="1814098"/>
          </a:xfrm>
          <a:custGeom>
            <a:avLst/>
            <a:gdLst/>
            <a:ahLst/>
            <a:cxnLst/>
            <a:rect l="l" t="t" r="r" b="b"/>
            <a:pathLst>
              <a:path w="1738236" h="1814098">
                <a:moveTo>
                  <a:pt x="0" y="0"/>
                </a:moveTo>
                <a:lnTo>
                  <a:pt x="1738236" y="0"/>
                </a:lnTo>
                <a:lnTo>
                  <a:pt x="1738236" y="1814098"/>
                </a:lnTo>
                <a:lnTo>
                  <a:pt x="0" y="1814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91443" y="4461548"/>
            <a:ext cx="3305114" cy="3205960"/>
          </a:xfrm>
          <a:custGeom>
            <a:avLst/>
            <a:gdLst/>
            <a:ahLst/>
            <a:cxnLst/>
            <a:rect l="l" t="t" r="r" b="b"/>
            <a:pathLst>
              <a:path w="3305114" h="3205960">
                <a:moveTo>
                  <a:pt x="0" y="0"/>
                </a:moveTo>
                <a:lnTo>
                  <a:pt x="3305114" y="0"/>
                </a:lnTo>
                <a:lnTo>
                  <a:pt x="3305114" y="3205961"/>
                </a:lnTo>
                <a:lnTo>
                  <a:pt x="0" y="320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091961" y="4461548"/>
            <a:ext cx="3305114" cy="3205960"/>
          </a:xfrm>
          <a:custGeom>
            <a:avLst/>
            <a:gdLst/>
            <a:ahLst/>
            <a:cxnLst/>
            <a:rect l="l" t="t" r="r" b="b"/>
            <a:pathLst>
              <a:path w="3305114" h="3205960">
                <a:moveTo>
                  <a:pt x="0" y="0"/>
                </a:moveTo>
                <a:lnTo>
                  <a:pt x="3305113" y="0"/>
                </a:lnTo>
                <a:lnTo>
                  <a:pt x="3305113" y="3205961"/>
                </a:lnTo>
                <a:lnTo>
                  <a:pt x="0" y="320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80206" y="4461548"/>
            <a:ext cx="3305114" cy="3205960"/>
          </a:xfrm>
          <a:custGeom>
            <a:avLst/>
            <a:gdLst/>
            <a:ahLst/>
            <a:cxnLst/>
            <a:rect l="l" t="t" r="r" b="b"/>
            <a:pathLst>
              <a:path w="3305114" h="3205960">
                <a:moveTo>
                  <a:pt x="0" y="0"/>
                </a:moveTo>
                <a:lnTo>
                  <a:pt x="3305113" y="0"/>
                </a:lnTo>
                <a:lnTo>
                  <a:pt x="3305113" y="3205961"/>
                </a:lnTo>
                <a:lnTo>
                  <a:pt x="0" y="320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091836" y="9049703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15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196039" y="2512238"/>
            <a:ext cx="7895921" cy="843596"/>
            <a:chOff x="0" y="0"/>
            <a:chExt cx="2635006" cy="2815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35006" cy="281523"/>
            </a:xfrm>
            <a:custGeom>
              <a:avLst/>
              <a:gdLst/>
              <a:ahLst/>
              <a:cxnLst/>
              <a:rect l="l" t="t" r="r" b="b"/>
              <a:pathLst>
                <a:path w="2635006" h="281523">
                  <a:moveTo>
                    <a:pt x="29415" y="0"/>
                  </a:moveTo>
                  <a:lnTo>
                    <a:pt x="2605591" y="0"/>
                  </a:lnTo>
                  <a:cubicBezTo>
                    <a:pt x="2621837" y="0"/>
                    <a:pt x="2635006" y="13169"/>
                    <a:pt x="2635006" y="29415"/>
                  </a:cubicBezTo>
                  <a:lnTo>
                    <a:pt x="2635006" y="252108"/>
                  </a:lnTo>
                  <a:cubicBezTo>
                    <a:pt x="2635006" y="259909"/>
                    <a:pt x="2631907" y="267391"/>
                    <a:pt x="2626391" y="272907"/>
                  </a:cubicBezTo>
                  <a:cubicBezTo>
                    <a:pt x="2620875" y="278424"/>
                    <a:pt x="2613393" y="281523"/>
                    <a:pt x="2605591" y="281523"/>
                  </a:cubicBezTo>
                  <a:lnTo>
                    <a:pt x="29415" y="281523"/>
                  </a:lnTo>
                  <a:cubicBezTo>
                    <a:pt x="13169" y="281523"/>
                    <a:pt x="0" y="268353"/>
                    <a:pt x="0" y="252108"/>
                  </a:cubicBezTo>
                  <a:lnTo>
                    <a:pt x="0" y="29415"/>
                  </a:lnTo>
                  <a:cubicBezTo>
                    <a:pt x="0" y="21614"/>
                    <a:pt x="3099" y="14132"/>
                    <a:pt x="8615" y="8615"/>
                  </a:cubicBezTo>
                  <a:cubicBezTo>
                    <a:pt x="14132" y="3099"/>
                    <a:pt x="21614" y="0"/>
                    <a:pt x="29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2635006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774319" y="2633078"/>
            <a:ext cx="4739360" cy="605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199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BỘ DỮ LIỆU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8236" y="7892934"/>
            <a:ext cx="318087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erif Display Bold"/>
              </a:rPr>
              <a:t>CIC-IDS 2017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4961" y="7892934"/>
            <a:ext cx="36780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oto Serif Display Bold"/>
              </a:rPr>
              <a:t>CIC-DDoS 2019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71685" y="7892934"/>
            <a:ext cx="3678079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oto Serif Display Bold"/>
              </a:rPr>
              <a:t>CIC-IOT 2023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3EEBE578-B0DB-9394-4B29-3AC146468410}"/>
              </a:ext>
            </a:extLst>
          </p:cNvPr>
          <p:cNvSpPr txBox="1"/>
          <p:nvPr/>
        </p:nvSpPr>
        <p:spPr>
          <a:xfrm>
            <a:off x="2460742" y="396105"/>
            <a:ext cx="9834399" cy="12222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50800" tIns="50800" rIns="50800" bIns="50800" rtlCol="0" anchor="ctr"/>
          <a:lstStyle/>
          <a:p>
            <a:pPr algn="ctr"/>
            <a:r>
              <a:rPr lang="en-US" sz="3800" spc="250" dirty="0">
                <a:solidFill>
                  <a:schemeClr val="bg1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THỬ NGHIỆM MÔ HÌNH TỐI GIẢN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7444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049703"/>
            <a:ext cx="139265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iro Bold"/>
                <a:ea typeface="+mn-ea"/>
                <a:cs typeface="+mn-cs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4449" y="260406"/>
            <a:ext cx="15659100" cy="92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dirty="0">
                <a:solidFill>
                  <a:srgbClr val="FFFFFF"/>
                </a:solidFill>
                <a:latin typeface="Open Sans Extra Bold"/>
              </a:rPr>
              <a:t>  TRƯỜNG DỮ LIỆU FILE CSV</a:t>
            </a:r>
            <a:endParaRPr kumimoji="0" lang="en-US" sz="5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 Bold"/>
              <a:ea typeface="+mn-ea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6D9C992-A43C-4E7A-8F82-F7068C6F84F4}"/>
              </a:ext>
            </a:extLst>
          </p:cNvPr>
          <p:cNvSpPr txBox="1"/>
          <p:nvPr/>
        </p:nvSpPr>
        <p:spPr>
          <a:xfrm>
            <a:off x="5553074" y="8405809"/>
            <a:ext cx="7181850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cột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kumimoji="0" lang="en-US" sz="3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00072-325D-4C3C-AB25-4435E64E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287868"/>
            <a:ext cx="8534400" cy="701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7444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049703"/>
            <a:ext cx="139265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iro Bold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7659" y="685734"/>
            <a:ext cx="11772681" cy="92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dirty="0">
                <a:solidFill>
                  <a:srgbClr val="FFFFFF"/>
                </a:solidFill>
                <a:latin typeface="Open Sans Extra Bold"/>
              </a:rPr>
              <a:t>CHUYỂN ĐỔI FILE PCAP SANG CSV</a:t>
            </a:r>
            <a:endParaRPr kumimoji="0" lang="en-US" sz="5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 Bold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3850" y="8021949"/>
            <a:ext cx="7620000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botnet-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capture.pcap</a:t>
            </a:r>
            <a:endParaRPr lang="en-US" sz="3999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2AE912-6816-4214-A27D-2BC78B88FC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6" y="1943104"/>
            <a:ext cx="7620000" cy="592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77ACAF-8C99-45D7-8299-5F84758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63" y="1943104"/>
            <a:ext cx="9374437" cy="6038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66D9C992-A43C-4E7A-8F82-F7068C6F84F4}"/>
              </a:ext>
            </a:extLst>
          </p:cNvPr>
          <p:cNvSpPr txBox="1"/>
          <p:nvPr/>
        </p:nvSpPr>
        <p:spPr>
          <a:xfrm>
            <a:off x="9372600" y="8099723"/>
            <a:ext cx="7181850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kumimoji="0" lang="en-US" sz="39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3999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kumimoji="0" lang="en-US" sz="39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3999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kumimoji="0" lang="en-US" sz="3999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  <a:endParaRPr kumimoji="0" lang="en-US" sz="3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44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565284" y="8836502"/>
            <a:ext cx="2515601" cy="843596"/>
            <a:chOff x="0" y="0"/>
            <a:chExt cx="839500" cy="281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9500" cy="281523"/>
            </a:xfrm>
            <a:custGeom>
              <a:avLst/>
              <a:gdLst/>
              <a:ahLst/>
              <a:cxnLst/>
              <a:rect l="l" t="t" r="r" b="b"/>
              <a:pathLst>
                <a:path w="839500" h="281523">
                  <a:moveTo>
                    <a:pt x="92327" y="0"/>
                  </a:moveTo>
                  <a:lnTo>
                    <a:pt x="747173" y="0"/>
                  </a:lnTo>
                  <a:cubicBezTo>
                    <a:pt x="798164" y="0"/>
                    <a:pt x="839500" y="41336"/>
                    <a:pt x="839500" y="92327"/>
                  </a:cubicBezTo>
                  <a:lnTo>
                    <a:pt x="839500" y="189196"/>
                  </a:lnTo>
                  <a:cubicBezTo>
                    <a:pt x="839500" y="213682"/>
                    <a:pt x="829772" y="237166"/>
                    <a:pt x="812458" y="254481"/>
                  </a:cubicBezTo>
                  <a:cubicBezTo>
                    <a:pt x="795143" y="271795"/>
                    <a:pt x="771659" y="281523"/>
                    <a:pt x="747173" y="281523"/>
                  </a:cubicBezTo>
                  <a:lnTo>
                    <a:pt x="92327" y="281523"/>
                  </a:lnTo>
                  <a:cubicBezTo>
                    <a:pt x="41336" y="281523"/>
                    <a:pt x="0" y="240187"/>
                    <a:pt x="0" y="189196"/>
                  </a:cubicBezTo>
                  <a:lnTo>
                    <a:pt x="0" y="92327"/>
                  </a:lnTo>
                  <a:cubicBezTo>
                    <a:pt x="0" y="41336"/>
                    <a:pt x="41336" y="0"/>
                    <a:pt x="92327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83950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74200" y="7661206"/>
            <a:ext cx="2568952" cy="2350591"/>
          </a:xfrm>
          <a:custGeom>
            <a:avLst/>
            <a:gdLst/>
            <a:ahLst/>
            <a:cxnLst/>
            <a:rect l="l" t="t" r="r" b="b"/>
            <a:pathLst>
              <a:path w="2568952" h="2350591">
                <a:moveTo>
                  <a:pt x="0" y="0"/>
                </a:moveTo>
                <a:lnTo>
                  <a:pt x="2568952" y="0"/>
                </a:lnTo>
                <a:lnTo>
                  <a:pt x="2568952" y="2350591"/>
                </a:lnTo>
                <a:lnTo>
                  <a:pt x="0" y="2350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5253C1-23E6-D5D0-5462-71B2433375FE}"/>
              </a:ext>
            </a:extLst>
          </p:cNvPr>
          <p:cNvGrpSpPr/>
          <p:nvPr/>
        </p:nvGrpSpPr>
        <p:grpSpPr>
          <a:xfrm>
            <a:off x="1447800" y="606902"/>
            <a:ext cx="14703458" cy="8376608"/>
            <a:chOff x="1447800" y="606902"/>
            <a:chExt cx="14703458" cy="8376608"/>
          </a:xfrm>
        </p:grpSpPr>
        <p:grpSp>
          <p:nvGrpSpPr>
            <p:cNvPr id="2" name="Group 2"/>
            <p:cNvGrpSpPr/>
            <p:nvPr/>
          </p:nvGrpSpPr>
          <p:grpSpPr>
            <a:xfrm>
              <a:off x="1447800" y="606902"/>
              <a:ext cx="14703458" cy="8376608"/>
              <a:chOff x="0" y="0"/>
              <a:chExt cx="812800" cy="36446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36446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6446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204440"/>
                    </a:lnTo>
                    <a:lnTo>
                      <a:pt x="160020" y="364460"/>
                    </a:lnTo>
                    <a:lnTo>
                      <a:pt x="652780" y="364460"/>
                    </a:lnTo>
                    <a:lnTo>
                      <a:pt x="812800" y="20444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52400" cap="sq">
                <a:solidFill>
                  <a:srgbClr val="292724"/>
                </a:solidFill>
                <a:prstDash val="dash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63500" y="82550"/>
                <a:ext cx="685800" cy="2184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136742" y="3023746"/>
              <a:ext cx="13137458" cy="3542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513"/>
                </a:lnSpc>
              </a:pPr>
              <a:r>
                <a:rPr lang="en-US" sz="6000">
                  <a:solidFill>
                    <a:srgbClr val="373737"/>
                  </a:solidFill>
                  <a:latin typeface="Open Sans Extra Bold"/>
                </a:rPr>
                <a:t>NGHIÊN CỨU CÁC THUẬT TOÁN </a:t>
              </a:r>
            </a:p>
            <a:p>
              <a:pPr algn="ctr">
                <a:lnSpc>
                  <a:spcPts val="9513"/>
                </a:lnSpc>
              </a:pPr>
              <a:r>
                <a:rPr lang="en-US" sz="6000">
                  <a:solidFill>
                    <a:srgbClr val="373737"/>
                  </a:solidFill>
                  <a:latin typeface="Open Sans Extra Bold"/>
                </a:rPr>
                <a:t>MÁY HỌC ỨNG DỤNG TRONG </a:t>
              </a:r>
            </a:p>
            <a:p>
              <a:pPr algn="ctr">
                <a:lnSpc>
                  <a:spcPts val="9513"/>
                </a:lnSpc>
              </a:pPr>
              <a:r>
                <a:rPr lang="en-US" sz="6000">
                  <a:solidFill>
                    <a:srgbClr val="373737"/>
                  </a:solidFill>
                  <a:latin typeface="Open Sans Extra Bold"/>
                </a:rPr>
                <a:t>PHÁT HIỆN TẤN CÔNG DDOS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152401" y="9049702"/>
            <a:ext cx="188172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12/2023</a:t>
            </a:r>
          </a:p>
        </p:txBody>
      </p:sp>
    </p:spTree>
    <p:extLst>
      <p:ext uri="{BB962C8B-B14F-4D97-AF65-F5344CB8AC3E}">
        <p14:creationId xmlns:p14="http://schemas.microsoft.com/office/powerpoint/2010/main" val="346635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7444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049703"/>
            <a:ext cx="139265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iro Bold"/>
                <a:ea typeface="+mn-ea"/>
                <a:cs typeface="+mn-cs"/>
              </a:rPr>
              <a:t>18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8D51F07-0801-4DAB-9D7E-AD5B605A57D2}"/>
              </a:ext>
            </a:extLst>
          </p:cNvPr>
          <p:cNvSpPr txBox="1"/>
          <p:nvPr/>
        </p:nvSpPr>
        <p:spPr>
          <a:xfrm>
            <a:off x="3257659" y="685734"/>
            <a:ext cx="11772681" cy="92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dirty="0">
                <a:solidFill>
                  <a:srgbClr val="FFFFFF"/>
                </a:solidFill>
                <a:latin typeface="Open Sans Extra Bold"/>
              </a:rPr>
              <a:t>CHUYỂN ĐỔI FILE PCAP SANG CSV</a:t>
            </a:r>
            <a:endParaRPr kumimoji="0" lang="en-US" sz="5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 Bold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610989-8AD7-4BDA-B0C4-8A0E6C0754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14" y="2019300"/>
            <a:ext cx="7162800" cy="53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5644F2-27B2-4166-A9AA-B91E314454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42" y="2019300"/>
            <a:ext cx="9876471" cy="53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1B912B7A-B9F7-4CBF-8904-CF4A66FEBDE1}"/>
              </a:ext>
            </a:extLst>
          </p:cNvPr>
          <p:cNvSpPr txBox="1"/>
          <p:nvPr/>
        </p:nvSpPr>
        <p:spPr>
          <a:xfrm>
            <a:off x="590421" y="7474462"/>
            <a:ext cx="6819986" cy="1362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capture.pcap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file trafficbinetflow.csv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7A00EF13-C33F-4399-8BDE-7147048F0CBC}"/>
              </a:ext>
            </a:extLst>
          </p:cNvPr>
          <p:cNvSpPr txBox="1"/>
          <p:nvPr/>
        </p:nvSpPr>
        <p:spPr>
          <a:xfrm>
            <a:off x="9127677" y="7623806"/>
            <a:ext cx="7620000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CSV</a:t>
            </a:r>
          </a:p>
        </p:txBody>
      </p:sp>
    </p:spTree>
    <p:extLst>
      <p:ext uri="{BB962C8B-B14F-4D97-AF65-F5344CB8AC3E}">
        <p14:creationId xmlns:p14="http://schemas.microsoft.com/office/powerpoint/2010/main" val="1522915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0518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257800" y="79756"/>
            <a:ext cx="1586905" cy="1746250"/>
          </a:xfrm>
          <a:custGeom>
            <a:avLst/>
            <a:gdLst/>
            <a:ahLst/>
            <a:cxnLst/>
            <a:rect l="l" t="t" r="r" b="b"/>
            <a:pathLst>
              <a:path w="1586905" h="1746250">
                <a:moveTo>
                  <a:pt x="0" y="0"/>
                </a:moveTo>
                <a:lnTo>
                  <a:pt x="1586904" y="0"/>
                </a:lnTo>
                <a:lnTo>
                  <a:pt x="1586904" y="1746250"/>
                </a:lnTo>
                <a:lnTo>
                  <a:pt x="0" y="174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049703"/>
            <a:ext cx="139265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 dirty="0">
                <a:solidFill>
                  <a:srgbClr val="FFFFFF"/>
                </a:solidFill>
                <a:latin typeface="Cairo Bold"/>
              </a:rPr>
              <a:t>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6400" y="634128"/>
            <a:ext cx="7315200" cy="993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ĐÁNH GIÁ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452" y="8081560"/>
            <a:ext cx="16485096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Random Forest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07DF53-E087-4089-BA0C-A43DC5EB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52" y="5109882"/>
            <a:ext cx="12865018" cy="2595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CDD63-A6EE-4658-BA26-089CE88A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52" y="2160749"/>
            <a:ext cx="9221099" cy="2450362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B5FE82C8-2537-46E4-B003-16DEF978EDEF}"/>
              </a:ext>
            </a:extLst>
          </p:cNvPr>
          <p:cNvSpPr txBox="1"/>
          <p:nvPr/>
        </p:nvSpPr>
        <p:spPr>
          <a:xfrm>
            <a:off x="10515600" y="2704910"/>
            <a:ext cx="7010400" cy="1362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vi-VN" sz="399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 các bộ dữ liệu được dự đoán theo tác giả của chúng</a:t>
            </a:r>
            <a:endParaRPr lang="en-US" sz="3999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89623"/>
            <a:ext cx="17311919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088600" y="9267825"/>
            <a:ext cx="1748856" cy="843596"/>
            <a:chOff x="0" y="0"/>
            <a:chExt cx="583624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3624" cy="281523"/>
            </a:xfrm>
            <a:custGeom>
              <a:avLst/>
              <a:gdLst/>
              <a:ahLst/>
              <a:cxnLst/>
              <a:rect l="l" t="t" r="r" b="b"/>
              <a:pathLst>
                <a:path w="583624" h="281523">
                  <a:moveTo>
                    <a:pt x="132805" y="0"/>
                  </a:moveTo>
                  <a:lnTo>
                    <a:pt x="450818" y="0"/>
                  </a:lnTo>
                  <a:cubicBezTo>
                    <a:pt x="486040" y="0"/>
                    <a:pt x="519820" y="13992"/>
                    <a:pt x="544726" y="38898"/>
                  </a:cubicBezTo>
                  <a:cubicBezTo>
                    <a:pt x="569632" y="63804"/>
                    <a:pt x="583624" y="97583"/>
                    <a:pt x="583624" y="132805"/>
                  </a:cubicBezTo>
                  <a:lnTo>
                    <a:pt x="583624" y="148717"/>
                  </a:lnTo>
                  <a:cubicBezTo>
                    <a:pt x="583624" y="183939"/>
                    <a:pt x="569632" y="217719"/>
                    <a:pt x="544726" y="242625"/>
                  </a:cubicBezTo>
                  <a:cubicBezTo>
                    <a:pt x="519820" y="267531"/>
                    <a:pt x="486040" y="281523"/>
                    <a:pt x="450818" y="281523"/>
                  </a:cubicBezTo>
                  <a:lnTo>
                    <a:pt x="132805" y="281523"/>
                  </a:lnTo>
                  <a:cubicBezTo>
                    <a:pt x="59459" y="281523"/>
                    <a:pt x="0" y="222064"/>
                    <a:pt x="0" y="148717"/>
                  </a:cubicBezTo>
                  <a:lnTo>
                    <a:pt x="0" y="132805"/>
                  </a:lnTo>
                  <a:cubicBezTo>
                    <a:pt x="0" y="59459"/>
                    <a:pt x="59459" y="0"/>
                    <a:pt x="1328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83624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3780881" y="1028700"/>
            <a:ext cx="4772972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106202" y="450427"/>
            <a:ext cx="16887083" cy="1156546"/>
            <a:chOff x="0" y="0"/>
            <a:chExt cx="5635513" cy="385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35513" cy="385960"/>
            </a:xfrm>
            <a:custGeom>
              <a:avLst/>
              <a:gdLst/>
              <a:ahLst/>
              <a:cxnLst/>
              <a:rect l="l" t="t" r="r" b="b"/>
              <a:pathLst>
                <a:path w="5635513" h="385960">
                  <a:moveTo>
                    <a:pt x="13754" y="0"/>
                  </a:moveTo>
                  <a:lnTo>
                    <a:pt x="5621760" y="0"/>
                  </a:lnTo>
                  <a:cubicBezTo>
                    <a:pt x="5625407" y="0"/>
                    <a:pt x="5628906" y="1449"/>
                    <a:pt x="5631485" y="4028"/>
                  </a:cubicBezTo>
                  <a:cubicBezTo>
                    <a:pt x="5634064" y="6608"/>
                    <a:pt x="5635513" y="10106"/>
                    <a:pt x="5635513" y="13754"/>
                  </a:cubicBezTo>
                  <a:lnTo>
                    <a:pt x="5635513" y="372206"/>
                  </a:lnTo>
                  <a:cubicBezTo>
                    <a:pt x="5635513" y="379802"/>
                    <a:pt x="5629356" y="385960"/>
                    <a:pt x="5621760" y="385960"/>
                  </a:cubicBezTo>
                  <a:lnTo>
                    <a:pt x="13754" y="385960"/>
                  </a:lnTo>
                  <a:cubicBezTo>
                    <a:pt x="6158" y="385960"/>
                    <a:pt x="0" y="379802"/>
                    <a:pt x="0" y="372206"/>
                  </a:cubicBezTo>
                  <a:lnTo>
                    <a:pt x="0" y="13754"/>
                  </a:lnTo>
                  <a:cubicBezTo>
                    <a:pt x="0" y="6158"/>
                    <a:pt x="6158" y="0"/>
                    <a:pt x="13754" y="0"/>
                  </a:cubicBezTo>
                  <a:close/>
                </a:path>
              </a:pathLst>
            </a:custGeom>
            <a:solidFill>
              <a:srgbClr val="FEFEFE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635513" cy="366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014921" y="1805183"/>
            <a:ext cx="10258158" cy="6449817"/>
          </a:xfrm>
          <a:custGeom>
            <a:avLst/>
            <a:gdLst/>
            <a:ahLst/>
            <a:cxnLst/>
            <a:rect l="l" t="t" r="r" b="b"/>
            <a:pathLst>
              <a:path w="10258158" h="6449817">
                <a:moveTo>
                  <a:pt x="0" y="0"/>
                </a:moveTo>
                <a:lnTo>
                  <a:pt x="10258158" y="0"/>
                </a:lnTo>
                <a:lnTo>
                  <a:pt x="10258158" y="6449817"/>
                </a:lnTo>
                <a:lnTo>
                  <a:pt x="0" y="644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347267" y="2439526"/>
            <a:ext cx="9593466" cy="5181131"/>
            <a:chOff x="0" y="0"/>
            <a:chExt cx="12791287" cy="690817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7252" b="7252"/>
            <a:stretch>
              <a:fillRect/>
            </a:stretch>
          </p:blipFill>
          <p:spPr>
            <a:xfrm>
              <a:off x="0" y="0"/>
              <a:ext cx="12791287" cy="6908174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0" y="0"/>
            <a:ext cx="1900904" cy="1886647"/>
          </a:xfrm>
          <a:custGeom>
            <a:avLst/>
            <a:gdLst/>
            <a:ahLst/>
            <a:cxnLst/>
            <a:rect l="l" t="t" r="r" b="b"/>
            <a:pathLst>
              <a:path w="1900904" h="1886647">
                <a:moveTo>
                  <a:pt x="0" y="0"/>
                </a:moveTo>
                <a:lnTo>
                  <a:pt x="1900904" y="0"/>
                </a:lnTo>
                <a:lnTo>
                  <a:pt x="1900904" y="1886647"/>
                </a:lnTo>
                <a:lnTo>
                  <a:pt x="0" y="1886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78953" y="9481026"/>
            <a:ext cx="54266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 dirty="0">
                <a:solidFill>
                  <a:srgbClr val="373737"/>
                </a:solidFill>
                <a:latin typeface="Cairo Bold"/>
              </a:rPr>
              <a:t>20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23319" y="554037"/>
            <a:ext cx="13783133" cy="84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9"/>
              </a:lnSpc>
            </a:pPr>
            <a:r>
              <a:rPr lang="en-US" sz="4400" spc="274">
                <a:solidFill>
                  <a:srgbClr val="373737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THỰC NGHIỆM MÔ HÌNH MÁY HỌC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88362" y="8502650"/>
            <a:ext cx="12111276" cy="64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>
                <a:solidFill>
                  <a:srgbClr val="373737"/>
                </a:solidFill>
                <a:latin typeface="DejaVu Serif Bold"/>
              </a:rPr>
              <a:t>Mô hình thực nghiệm máy học IDS – DDoS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699" y="1037100"/>
            <a:ext cx="15018483" cy="8221200"/>
            <a:chOff x="0" y="0"/>
            <a:chExt cx="5011929" cy="2743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1929" cy="2743557"/>
            </a:xfrm>
            <a:custGeom>
              <a:avLst/>
              <a:gdLst/>
              <a:ahLst/>
              <a:cxnLst/>
              <a:rect l="l" t="t" r="r" b="b"/>
              <a:pathLst>
                <a:path w="5011929" h="2743557">
                  <a:moveTo>
                    <a:pt x="15465" y="0"/>
                  </a:moveTo>
                  <a:lnTo>
                    <a:pt x="4996464" y="0"/>
                  </a:lnTo>
                  <a:cubicBezTo>
                    <a:pt x="5005005" y="0"/>
                    <a:pt x="5011929" y="6924"/>
                    <a:pt x="5011929" y="15465"/>
                  </a:cubicBezTo>
                  <a:lnTo>
                    <a:pt x="5011929" y="2728093"/>
                  </a:lnTo>
                  <a:cubicBezTo>
                    <a:pt x="5011929" y="2736634"/>
                    <a:pt x="5005005" y="2743557"/>
                    <a:pt x="4996464" y="2743557"/>
                  </a:cubicBezTo>
                  <a:lnTo>
                    <a:pt x="15465" y="2743557"/>
                  </a:lnTo>
                  <a:cubicBezTo>
                    <a:pt x="6924" y="2743557"/>
                    <a:pt x="0" y="2736634"/>
                    <a:pt x="0" y="2728093"/>
                  </a:cubicBezTo>
                  <a:lnTo>
                    <a:pt x="0" y="15465"/>
                  </a:lnTo>
                  <a:cubicBezTo>
                    <a:pt x="0" y="6924"/>
                    <a:pt x="6924" y="0"/>
                    <a:pt x="154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4E4E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011929" cy="272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96281" y="932276"/>
            <a:ext cx="284590" cy="209648"/>
          </a:xfrm>
          <a:custGeom>
            <a:avLst/>
            <a:gdLst/>
            <a:ahLst/>
            <a:cxnLst/>
            <a:rect l="l" t="t" r="r" b="b"/>
            <a:pathLst>
              <a:path w="284590" h="209648">
                <a:moveTo>
                  <a:pt x="0" y="0"/>
                </a:moveTo>
                <a:lnTo>
                  <a:pt x="284590" y="0"/>
                </a:lnTo>
                <a:lnTo>
                  <a:pt x="284590" y="209648"/>
                </a:lnTo>
                <a:lnTo>
                  <a:pt x="0" y="209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13980822" y="1027575"/>
            <a:ext cx="209648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6" t="-1993" r="-99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9201150"/>
            <a:ext cx="48363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iro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927467" y="114300"/>
            <a:ext cx="7298203" cy="1309769"/>
          </a:xfrm>
          <a:custGeom>
            <a:avLst/>
            <a:gdLst/>
            <a:ahLst/>
            <a:cxnLst/>
            <a:rect l="l" t="t" r="r" b="b"/>
            <a:pathLst>
              <a:path w="2237870" h="281523">
                <a:moveTo>
                  <a:pt x="34635" y="0"/>
                </a:moveTo>
                <a:lnTo>
                  <a:pt x="2203235" y="0"/>
                </a:lnTo>
                <a:cubicBezTo>
                  <a:pt x="2212420" y="0"/>
                  <a:pt x="2221230" y="3649"/>
                  <a:pt x="2227725" y="10144"/>
                </a:cubicBezTo>
                <a:cubicBezTo>
                  <a:pt x="2234221" y="16640"/>
                  <a:pt x="2237870" y="25449"/>
                  <a:pt x="2237870" y="34635"/>
                </a:cubicBezTo>
                <a:lnTo>
                  <a:pt x="2237870" y="246888"/>
                </a:lnTo>
                <a:cubicBezTo>
                  <a:pt x="2237870" y="256074"/>
                  <a:pt x="2234221" y="264883"/>
                  <a:pt x="2227725" y="271378"/>
                </a:cubicBezTo>
                <a:cubicBezTo>
                  <a:pt x="2221230" y="277874"/>
                  <a:pt x="2212420" y="281523"/>
                  <a:pt x="2203235" y="281523"/>
                </a:cubicBezTo>
                <a:lnTo>
                  <a:pt x="34635" y="281523"/>
                </a:lnTo>
                <a:cubicBezTo>
                  <a:pt x="25449" y="281523"/>
                  <a:pt x="16640" y="277874"/>
                  <a:pt x="10144" y="271378"/>
                </a:cubicBezTo>
                <a:cubicBezTo>
                  <a:pt x="3649" y="264883"/>
                  <a:pt x="0" y="256074"/>
                  <a:pt x="0" y="246888"/>
                </a:cubicBezTo>
                <a:lnTo>
                  <a:pt x="0" y="34635"/>
                </a:lnTo>
                <a:cubicBezTo>
                  <a:pt x="0" y="25449"/>
                  <a:pt x="3649" y="16640"/>
                  <a:pt x="10144" y="10144"/>
                </a:cubicBezTo>
                <a:cubicBezTo>
                  <a:pt x="16640" y="3649"/>
                  <a:pt x="25449" y="0"/>
                  <a:pt x="346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92724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" name="AutoShape 2"/>
          <p:cNvSpPr/>
          <p:nvPr/>
        </p:nvSpPr>
        <p:spPr>
          <a:xfrm>
            <a:off x="4419600" y="800100"/>
            <a:ext cx="14134254" cy="1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223319" y="9258300"/>
            <a:ext cx="17374011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7150692" y="8836502"/>
            <a:ext cx="1686764" cy="843596"/>
            <a:chOff x="0" y="0"/>
            <a:chExt cx="562903" cy="2815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2903" cy="281523"/>
            </a:xfrm>
            <a:custGeom>
              <a:avLst/>
              <a:gdLst/>
              <a:ahLst/>
              <a:cxnLst/>
              <a:rect l="l" t="t" r="r" b="b"/>
              <a:pathLst>
                <a:path w="562903" h="281523">
                  <a:moveTo>
                    <a:pt x="137694" y="0"/>
                  </a:moveTo>
                  <a:lnTo>
                    <a:pt x="425208" y="0"/>
                  </a:lnTo>
                  <a:cubicBezTo>
                    <a:pt x="501255" y="0"/>
                    <a:pt x="562903" y="61648"/>
                    <a:pt x="562903" y="137694"/>
                  </a:cubicBezTo>
                  <a:lnTo>
                    <a:pt x="562903" y="143829"/>
                  </a:lnTo>
                  <a:cubicBezTo>
                    <a:pt x="562903" y="180347"/>
                    <a:pt x="548395" y="215370"/>
                    <a:pt x="522573" y="241193"/>
                  </a:cubicBezTo>
                  <a:cubicBezTo>
                    <a:pt x="496750" y="267016"/>
                    <a:pt x="461727" y="281523"/>
                    <a:pt x="425208" y="281523"/>
                  </a:cubicBezTo>
                  <a:lnTo>
                    <a:pt x="137694" y="281523"/>
                  </a:lnTo>
                  <a:cubicBezTo>
                    <a:pt x="61648" y="281523"/>
                    <a:pt x="0" y="219875"/>
                    <a:pt x="0" y="143829"/>
                  </a:cubicBezTo>
                  <a:lnTo>
                    <a:pt x="0" y="137694"/>
                  </a:lnTo>
                  <a:cubicBezTo>
                    <a:pt x="0" y="61648"/>
                    <a:pt x="61648" y="0"/>
                    <a:pt x="1376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62903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27281" y="1581164"/>
            <a:ext cx="10633439" cy="6174870"/>
            <a:chOff x="0" y="0"/>
            <a:chExt cx="14177918" cy="823316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225" b="225"/>
            <a:stretch>
              <a:fillRect/>
            </a:stretch>
          </p:blipFill>
          <p:spPr>
            <a:xfrm>
              <a:off x="0" y="0"/>
              <a:ext cx="14177918" cy="8233160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56929" y="114300"/>
            <a:ext cx="1443271" cy="1309769"/>
          </a:xfrm>
          <a:custGeom>
            <a:avLst/>
            <a:gdLst/>
            <a:ahLst/>
            <a:cxnLst/>
            <a:rect l="l" t="t" r="r" b="b"/>
            <a:pathLst>
              <a:path w="1443271" h="1309769">
                <a:moveTo>
                  <a:pt x="0" y="0"/>
                </a:moveTo>
                <a:lnTo>
                  <a:pt x="1443271" y="0"/>
                </a:lnTo>
                <a:lnTo>
                  <a:pt x="1443271" y="1309768"/>
                </a:lnTo>
                <a:lnTo>
                  <a:pt x="0" y="1309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400" y="571500"/>
            <a:ext cx="2384009" cy="51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600" spc="150">
                <a:solidFill>
                  <a:srgbClr val="373737"/>
                </a:solidFill>
                <a:latin typeface="Cairo Bold"/>
              </a:rPr>
              <a:t>QUESTION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90343" y="9049703"/>
            <a:ext cx="159531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 dirty="0">
                <a:solidFill>
                  <a:srgbClr val="373737"/>
                </a:solidFill>
                <a:latin typeface="Cairo Bold"/>
              </a:rPr>
              <a:t>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13275" y="7962900"/>
            <a:ext cx="766144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8800">
                <a:solidFill>
                  <a:srgbClr val="373737"/>
                </a:solidFill>
                <a:latin typeface="Open Sans Extra Bold"/>
              </a:rPr>
              <a:t>CÂU HỎI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712383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00518" y="8836502"/>
            <a:ext cx="1936938" cy="843596"/>
            <a:chOff x="0" y="0"/>
            <a:chExt cx="646390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390" cy="281523"/>
            </a:xfrm>
            <a:custGeom>
              <a:avLst/>
              <a:gdLst/>
              <a:ahLst/>
              <a:cxnLst/>
              <a:rect l="l" t="t" r="r" b="b"/>
              <a:pathLst>
                <a:path w="646390" h="281523">
                  <a:moveTo>
                    <a:pt x="119910" y="0"/>
                  </a:moveTo>
                  <a:lnTo>
                    <a:pt x="526480" y="0"/>
                  </a:lnTo>
                  <a:cubicBezTo>
                    <a:pt x="558282" y="0"/>
                    <a:pt x="588782" y="12633"/>
                    <a:pt x="611269" y="35121"/>
                  </a:cubicBezTo>
                  <a:cubicBezTo>
                    <a:pt x="633757" y="57608"/>
                    <a:pt x="646390" y="88108"/>
                    <a:pt x="646390" y="119910"/>
                  </a:cubicBezTo>
                  <a:lnTo>
                    <a:pt x="646390" y="161613"/>
                  </a:lnTo>
                  <a:cubicBezTo>
                    <a:pt x="646390" y="193415"/>
                    <a:pt x="633757" y="223915"/>
                    <a:pt x="611269" y="246402"/>
                  </a:cubicBezTo>
                  <a:cubicBezTo>
                    <a:pt x="588782" y="268889"/>
                    <a:pt x="558282" y="281523"/>
                    <a:pt x="526480" y="281523"/>
                  </a:cubicBezTo>
                  <a:lnTo>
                    <a:pt x="119910" y="281523"/>
                  </a:lnTo>
                  <a:cubicBezTo>
                    <a:pt x="88108" y="281523"/>
                    <a:pt x="57608" y="268889"/>
                    <a:pt x="35121" y="246402"/>
                  </a:cubicBezTo>
                  <a:cubicBezTo>
                    <a:pt x="12633" y="223915"/>
                    <a:pt x="0" y="193415"/>
                    <a:pt x="0" y="161613"/>
                  </a:cubicBezTo>
                  <a:lnTo>
                    <a:pt x="0" y="119910"/>
                  </a:lnTo>
                  <a:cubicBezTo>
                    <a:pt x="0" y="88108"/>
                    <a:pt x="12633" y="57608"/>
                    <a:pt x="35121" y="35121"/>
                  </a:cubicBezTo>
                  <a:cubicBezTo>
                    <a:pt x="57608" y="12633"/>
                    <a:pt x="88108" y="0"/>
                    <a:pt x="119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46390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29000" y="6362700"/>
            <a:ext cx="10744200" cy="2408383"/>
          </a:xfrm>
          <a:custGeom>
            <a:avLst/>
            <a:gdLst/>
            <a:ahLst/>
            <a:cxnLst/>
            <a:rect l="l" t="t" r="r" b="b"/>
            <a:pathLst>
              <a:path w="5128165" h="1749986">
                <a:moveTo>
                  <a:pt x="0" y="0"/>
                </a:moveTo>
                <a:lnTo>
                  <a:pt x="5128164" y="0"/>
                </a:lnTo>
                <a:lnTo>
                  <a:pt x="5128164" y="1749986"/>
                </a:lnTo>
                <a:lnTo>
                  <a:pt x="0" y="174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30916" y="1953547"/>
            <a:ext cx="3626167" cy="4114800"/>
          </a:xfrm>
          <a:custGeom>
            <a:avLst/>
            <a:gdLst/>
            <a:ahLst/>
            <a:cxnLst/>
            <a:rect l="l" t="t" r="r" b="b"/>
            <a:pathLst>
              <a:path w="3626167" h="4114800">
                <a:moveTo>
                  <a:pt x="0" y="0"/>
                </a:moveTo>
                <a:lnTo>
                  <a:pt x="3626168" y="0"/>
                </a:lnTo>
                <a:lnTo>
                  <a:pt x="3626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9049703"/>
            <a:ext cx="139265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 dirty="0">
                <a:solidFill>
                  <a:srgbClr val="FFFFFF"/>
                </a:solidFill>
                <a:latin typeface="Cairo Bold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319" y="9258300"/>
            <a:ext cx="16949689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726371" y="8836502"/>
            <a:ext cx="2111085" cy="843596"/>
            <a:chOff x="0" y="0"/>
            <a:chExt cx="704506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4506" cy="281523"/>
            </a:xfrm>
            <a:custGeom>
              <a:avLst/>
              <a:gdLst/>
              <a:ahLst/>
              <a:cxnLst/>
              <a:rect l="l" t="t" r="r" b="b"/>
              <a:pathLst>
                <a:path w="704506" h="281523">
                  <a:moveTo>
                    <a:pt x="110018" y="0"/>
                  </a:moveTo>
                  <a:lnTo>
                    <a:pt x="594488" y="0"/>
                  </a:lnTo>
                  <a:cubicBezTo>
                    <a:pt x="623666" y="0"/>
                    <a:pt x="651650" y="11591"/>
                    <a:pt x="672282" y="32224"/>
                  </a:cubicBezTo>
                  <a:cubicBezTo>
                    <a:pt x="692915" y="52856"/>
                    <a:pt x="704506" y="80839"/>
                    <a:pt x="704506" y="110018"/>
                  </a:cubicBezTo>
                  <a:lnTo>
                    <a:pt x="704506" y="171505"/>
                  </a:lnTo>
                  <a:cubicBezTo>
                    <a:pt x="704506" y="200683"/>
                    <a:pt x="692915" y="228667"/>
                    <a:pt x="672282" y="249299"/>
                  </a:cubicBezTo>
                  <a:cubicBezTo>
                    <a:pt x="651650" y="269932"/>
                    <a:pt x="623666" y="281523"/>
                    <a:pt x="594488" y="281523"/>
                  </a:cubicBezTo>
                  <a:lnTo>
                    <a:pt x="110018" y="281523"/>
                  </a:lnTo>
                  <a:cubicBezTo>
                    <a:pt x="80839" y="281523"/>
                    <a:pt x="52856" y="269932"/>
                    <a:pt x="32224" y="249299"/>
                  </a:cubicBezTo>
                  <a:cubicBezTo>
                    <a:pt x="11591" y="228667"/>
                    <a:pt x="0" y="200683"/>
                    <a:pt x="0" y="171505"/>
                  </a:cubicBezTo>
                  <a:lnTo>
                    <a:pt x="0" y="110018"/>
                  </a:lnTo>
                  <a:cubicBezTo>
                    <a:pt x="0" y="80839"/>
                    <a:pt x="11591" y="52856"/>
                    <a:pt x="32224" y="32224"/>
                  </a:cubicBezTo>
                  <a:cubicBezTo>
                    <a:pt x="52856" y="11591"/>
                    <a:pt x="80839" y="0"/>
                    <a:pt x="1100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704506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41270" y="3214694"/>
            <a:ext cx="3885101" cy="683524"/>
            <a:chOff x="0" y="0"/>
            <a:chExt cx="1296526" cy="228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6526" cy="228104"/>
            </a:xfrm>
            <a:custGeom>
              <a:avLst/>
              <a:gdLst/>
              <a:ahLst/>
              <a:cxnLst/>
              <a:rect l="l" t="t" r="r" b="b"/>
              <a:pathLst>
                <a:path w="1296526" h="228104">
                  <a:moveTo>
                    <a:pt x="59782" y="0"/>
                  </a:moveTo>
                  <a:lnTo>
                    <a:pt x="1236744" y="0"/>
                  </a:lnTo>
                  <a:cubicBezTo>
                    <a:pt x="1252599" y="0"/>
                    <a:pt x="1267805" y="6298"/>
                    <a:pt x="1279016" y="17510"/>
                  </a:cubicBezTo>
                  <a:cubicBezTo>
                    <a:pt x="1290227" y="28721"/>
                    <a:pt x="1296526" y="43927"/>
                    <a:pt x="1296526" y="59782"/>
                  </a:cubicBezTo>
                  <a:lnTo>
                    <a:pt x="1296526" y="168322"/>
                  </a:lnTo>
                  <a:cubicBezTo>
                    <a:pt x="1296526" y="184177"/>
                    <a:pt x="1290227" y="199383"/>
                    <a:pt x="1279016" y="210594"/>
                  </a:cubicBezTo>
                  <a:cubicBezTo>
                    <a:pt x="1267805" y="221805"/>
                    <a:pt x="1252599" y="228104"/>
                    <a:pt x="1236744" y="228104"/>
                  </a:cubicBezTo>
                  <a:lnTo>
                    <a:pt x="59782" y="228104"/>
                  </a:lnTo>
                  <a:cubicBezTo>
                    <a:pt x="43927" y="228104"/>
                    <a:pt x="28721" y="221805"/>
                    <a:pt x="17510" y="210594"/>
                  </a:cubicBezTo>
                  <a:cubicBezTo>
                    <a:pt x="6298" y="199383"/>
                    <a:pt x="0" y="184177"/>
                    <a:pt x="0" y="168322"/>
                  </a:cubicBezTo>
                  <a:lnTo>
                    <a:pt x="0" y="59782"/>
                  </a:lnTo>
                  <a:cubicBezTo>
                    <a:pt x="0" y="43927"/>
                    <a:pt x="6298" y="28721"/>
                    <a:pt x="17510" y="17510"/>
                  </a:cubicBezTo>
                  <a:cubicBezTo>
                    <a:pt x="28721" y="6298"/>
                    <a:pt x="43927" y="0"/>
                    <a:pt x="59782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1296526" cy="18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800" spc="24">
                  <a:solidFill>
                    <a:srgbClr val="373737"/>
                  </a:solidFill>
                  <a:latin typeface="Open Sans Extra Bold Bold"/>
                </a:rPr>
                <a:t>THÀNH VIÊN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29385" y="3161885"/>
            <a:ext cx="3885101" cy="683524"/>
            <a:chOff x="0" y="0"/>
            <a:chExt cx="1296526" cy="2281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6526" cy="228104"/>
            </a:xfrm>
            <a:custGeom>
              <a:avLst/>
              <a:gdLst/>
              <a:ahLst/>
              <a:cxnLst/>
              <a:rect l="l" t="t" r="r" b="b"/>
              <a:pathLst>
                <a:path w="1296526" h="228104">
                  <a:moveTo>
                    <a:pt x="59782" y="0"/>
                  </a:moveTo>
                  <a:lnTo>
                    <a:pt x="1236744" y="0"/>
                  </a:lnTo>
                  <a:cubicBezTo>
                    <a:pt x="1252599" y="0"/>
                    <a:pt x="1267805" y="6298"/>
                    <a:pt x="1279016" y="17510"/>
                  </a:cubicBezTo>
                  <a:cubicBezTo>
                    <a:pt x="1290227" y="28721"/>
                    <a:pt x="1296526" y="43927"/>
                    <a:pt x="1296526" y="59782"/>
                  </a:cubicBezTo>
                  <a:lnTo>
                    <a:pt x="1296526" y="168322"/>
                  </a:lnTo>
                  <a:cubicBezTo>
                    <a:pt x="1296526" y="184177"/>
                    <a:pt x="1290227" y="199383"/>
                    <a:pt x="1279016" y="210594"/>
                  </a:cubicBezTo>
                  <a:cubicBezTo>
                    <a:pt x="1267805" y="221805"/>
                    <a:pt x="1252599" y="228104"/>
                    <a:pt x="1236744" y="228104"/>
                  </a:cubicBezTo>
                  <a:lnTo>
                    <a:pt x="59782" y="228104"/>
                  </a:lnTo>
                  <a:cubicBezTo>
                    <a:pt x="43927" y="228104"/>
                    <a:pt x="28721" y="221805"/>
                    <a:pt x="17510" y="210594"/>
                  </a:cubicBezTo>
                  <a:cubicBezTo>
                    <a:pt x="6298" y="199383"/>
                    <a:pt x="0" y="184177"/>
                    <a:pt x="0" y="168322"/>
                  </a:cubicBezTo>
                  <a:lnTo>
                    <a:pt x="0" y="59782"/>
                  </a:lnTo>
                  <a:cubicBezTo>
                    <a:pt x="0" y="43927"/>
                    <a:pt x="6298" y="28721"/>
                    <a:pt x="17510" y="17510"/>
                  </a:cubicBezTo>
                  <a:cubicBezTo>
                    <a:pt x="28721" y="6298"/>
                    <a:pt x="43927" y="0"/>
                    <a:pt x="59782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47625"/>
              <a:ext cx="1296526" cy="18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800" spc="24" dirty="0">
                  <a:solidFill>
                    <a:srgbClr val="373737"/>
                  </a:solidFill>
                  <a:latin typeface="Open Sans Extra Bold Bold"/>
                </a:rPr>
                <a:t>THÀNH VIÊN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11732" y="3181398"/>
            <a:ext cx="3885101" cy="683524"/>
            <a:chOff x="0" y="0"/>
            <a:chExt cx="1296526" cy="2281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6526" cy="228104"/>
            </a:xfrm>
            <a:custGeom>
              <a:avLst/>
              <a:gdLst/>
              <a:ahLst/>
              <a:cxnLst/>
              <a:rect l="l" t="t" r="r" b="b"/>
              <a:pathLst>
                <a:path w="1296526" h="228104">
                  <a:moveTo>
                    <a:pt x="59782" y="0"/>
                  </a:moveTo>
                  <a:lnTo>
                    <a:pt x="1236744" y="0"/>
                  </a:lnTo>
                  <a:cubicBezTo>
                    <a:pt x="1252599" y="0"/>
                    <a:pt x="1267805" y="6298"/>
                    <a:pt x="1279016" y="17510"/>
                  </a:cubicBezTo>
                  <a:cubicBezTo>
                    <a:pt x="1290227" y="28721"/>
                    <a:pt x="1296526" y="43927"/>
                    <a:pt x="1296526" y="59782"/>
                  </a:cubicBezTo>
                  <a:lnTo>
                    <a:pt x="1296526" y="168322"/>
                  </a:lnTo>
                  <a:cubicBezTo>
                    <a:pt x="1296526" y="184177"/>
                    <a:pt x="1290227" y="199383"/>
                    <a:pt x="1279016" y="210594"/>
                  </a:cubicBezTo>
                  <a:cubicBezTo>
                    <a:pt x="1267805" y="221805"/>
                    <a:pt x="1252599" y="228104"/>
                    <a:pt x="1236744" y="228104"/>
                  </a:cubicBezTo>
                  <a:lnTo>
                    <a:pt x="59782" y="228104"/>
                  </a:lnTo>
                  <a:cubicBezTo>
                    <a:pt x="43927" y="228104"/>
                    <a:pt x="28721" y="221805"/>
                    <a:pt x="17510" y="210594"/>
                  </a:cubicBezTo>
                  <a:cubicBezTo>
                    <a:pt x="6298" y="199383"/>
                    <a:pt x="0" y="184177"/>
                    <a:pt x="0" y="168322"/>
                  </a:cubicBezTo>
                  <a:lnTo>
                    <a:pt x="0" y="59782"/>
                  </a:lnTo>
                  <a:cubicBezTo>
                    <a:pt x="0" y="43927"/>
                    <a:pt x="6298" y="28721"/>
                    <a:pt x="17510" y="17510"/>
                  </a:cubicBezTo>
                  <a:cubicBezTo>
                    <a:pt x="28721" y="6298"/>
                    <a:pt x="43927" y="0"/>
                    <a:pt x="59782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47625"/>
              <a:ext cx="1296526" cy="18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800" spc="24">
                  <a:solidFill>
                    <a:srgbClr val="373737"/>
                  </a:solidFill>
                  <a:latin typeface="Open Sans Extra Bold"/>
                </a:rPr>
                <a:t>TRƯỞNG NHÓM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11732" y="7934409"/>
            <a:ext cx="3885101" cy="683524"/>
            <a:chOff x="0" y="0"/>
            <a:chExt cx="1296526" cy="2281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6526" cy="228104"/>
            </a:xfrm>
            <a:custGeom>
              <a:avLst/>
              <a:gdLst/>
              <a:ahLst/>
              <a:cxnLst/>
              <a:rect l="l" t="t" r="r" b="b"/>
              <a:pathLst>
                <a:path w="1296526" h="228104">
                  <a:moveTo>
                    <a:pt x="59782" y="0"/>
                  </a:moveTo>
                  <a:lnTo>
                    <a:pt x="1236744" y="0"/>
                  </a:lnTo>
                  <a:cubicBezTo>
                    <a:pt x="1252599" y="0"/>
                    <a:pt x="1267805" y="6298"/>
                    <a:pt x="1279016" y="17510"/>
                  </a:cubicBezTo>
                  <a:cubicBezTo>
                    <a:pt x="1290227" y="28721"/>
                    <a:pt x="1296526" y="43927"/>
                    <a:pt x="1296526" y="59782"/>
                  </a:cubicBezTo>
                  <a:lnTo>
                    <a:pt x="1296526" y="168322"/>
                  </a:lnTo>
                  <a:cubicBezTo>
                    <a:pt x="1296526" y="184177"/>
                    <a:pt x="1290227" y="199383"/>
                    <a:pt x="1279016" y="210594"/>
                  </a:cubicBezTo>
                  <a:cubicBezTo>
                    <a:pt x="1267805" y="221805"/>
                    <a:pt x="1252599" y="228104"/>
                    <a:pt x="1236744" y="228104"/>
                  </a:cubicBezTo>
                  <a:lnTo>
                    <a:pt x="59782" y="228104"/>
                  </a:lnTo>
                  <a:cubicBezTo>
                    <a:pt x="43927" y="228104"/>
                    <a:pt x="28721" y="221805"/>
                    <a:pt x="17510" y="210594"/>
                  </a:cubicBezTo>
                  <a:cubicBezTo>
                    <a:pt x="6298" y="199383"/>
                    <a:pt x="0" y="184177"/>
                    <a:pt x="0" y="168322"/>
                  </a:cubicBezTo>
                  <a:lnTo>
                    <a:pt x="0" y="59782"/>
                  </a:lnTo>
                  <a:cubicBezTo>
                    <a:pt x="0" y="43927"/>
                    <a:pt x="6298" y="28721"/>
                    <a:pt x="17510" y="17510"/>
                  </a:cubicBezTo>
                  <a:cubicBezTo>
                    <a:pt x="28721" y="6298"/>
                    <a:pt x="43927" y="0"/>
                    <a:pt x="59782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47625"/>
              <a:ext cx="1296526" cy="18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800" spc="24">
                  <a:solidFill>
                    <a:srgbClr val="373737"/>
                  </a:solidFill>
                  <a:latin typeface="Open Sans Extra Bold Bold"/>
                </a:rPr>
                <a:t>TRẦN MINH TRÍ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668521" y="7954473"/>
            <a:ext cx="4950957" cy="685800"/>
            <a:chOff x="-90027" y="0"/>
            <a:chExt cx="1652220" cy="232226"/>
          </a:xfrm>
        </p:grpSpPr>
        <p:sp>
          <p:nvSpPr>
            <p:cNvPr id="29" name="Freeform 29"/>
            <p:cNvSpPr/>
            <p:nvPr/>
          </p:nvSpPr>
          <p:spPr>
            <a:xfrm>
              <a:off x="-90027" y="0"/>
              <a:ext cx="1650063" cy="228104"/>
            </a:xfrm>
            <a:custGeom>
              <a:avLst/>
              <a:gdLst/>
              <a:ahLst/>
              <a:cxnLst/>
              <a:rect l="l" t="t" r="r" b="b"/>
              <a:pathLst>
                <a:path w="1512085" h="228104">
                  <a:moveTo>
                    <a:pt x="51259" y="0"/>
                  </a:moveTo>
                  <a:lnTo>
                    <a:pt x="1460826" y="0"/>
                  </a:lnTo>
                  <a:cubicBezTo>
                    <a:pt x="1474421" y="0"/>
                    <a:pt x="1487459" y="5401"/>
                    <a:pt x="1497072" y="15013"/>
                  </a:cubicBezTo>
                  <a:cubicBezTo>
                    <a:pt x="1506685" y="24626"/>
                    <a:pt x="1512085" y="37664"/>
                    <a:pt x="1512085" y="51259"/>
                  </a:cubicBezTo>
                  <a:lnTo>
                    <a:pt x="1512085" y="176845"/>
                  </a:lnTo>
                  <a:cubicBezTo>
                    <a:pt x="1512085" y="190439"/>
                    <a:pt x="1506685" y="203477"/>
                    <a:pt x="1497072" y="213090"/>
                  </a:cubicBezTo>
                  <a:cubicBezTo>
                    <a:pt x="1487459" y="222703"/>
                    <a:pt x="1474421" y="228104"/>
                    <a:pt x="1460826" y="228104"/>
                  </a:cubicBezTo>
                  <a:lnTo>
                    <a:pt x="51259" y="228104"/>
                  </a:lnTo>
                  <a:cubicBezTo>
                    <a:pt x="37664" y="228104"/>
                    <a:pt x="24626" y="222703"/>
                    <a:pt x="15013" y="213090"/>
                  </a:cubicBezTo>
                  <a:cubicBezTo>
                    <a:pt x="5401" y="203477"/>
                    <a:pt x="0" y="190439"/>
                    <a:pt x="0" y="176845"/>
                  </a:cubicBezTo>
                  <a:lnTo>
                    <a:pt x="0" y="51259"/>
                  </a:lnTo>
                  <a:cubicBezTo>
                    <a:pt x="0" y="37664"/>
                    <a:pt x="5401" y="24626"/>
                    <a:pt x="15013" y="15013"/>
                  </a:cubicBezTo>
                  <a:cubicBezTo>
                    <a:pt x="24626" y="5401"/>
                    <a:pt x="37664" y="0"/>
                    <a:pt x="51259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-87870" y="51747"/>
              <a:ext cx="1650063" cy="18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800" spc="24" dirty="0">
                  <a:solidFill>
                    <a:srgbClr val="373737"/>
                  </a:solidFill>
                  <a:latin typeface="Open Sans Extra Bold"/>
                </a:rPr>
                <a:t>ĐINH PHẠM QUỐC QUYỀN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41269" y="7934409"/>
            <a:ext cx="3885101" cy="683524"/>
            <a:chOff x="0" y="0"/>
            <a:chExt cx="1296526" cy="2281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96526" cy="228104"/>
            </a:xfrm>
            <a:custGeom>
              <a:avLst/>
              <a:gdLst/>
              <a:ahLst/>
              <a:cxnLst/>
              <a:rect l="l" t="t" r="r" b="b"/>
              <a:pathLst>
                <a:path w="1296526" h="228104">
                  <a:moveTo>
                    <a:pt x="59782" y="0"/>
                  </a:moveTo>
                  <a:lnTo>
                    <a:pt x="1236744" y="0"/>
                  </a:lnTo>
                  <a:cubicBezTo>
                    <a:pt x="1252599" y="0"/>
                    <a:pt x="1267805" y="6298"/>
                    <a:pt x="1279016" y="17510"/>
                  </a:cubicBezTo>
                  <a:cubicBezTo>
                    <a:pt x="1290227" y="28721"/>
                    <a:pt x="1296526" y="43927"/>
                    <a:pt x="1296526" y="59782"/>
                  </a:cubicBezTo>
                  <a:lnTo>
                    <a:pt x="1296526" y="168322"/>
                  </a:lnTo>
                  <a:cubicBezTo>
                    <a:pt x="1296526" y="184177"/>
                    <a:pt x="1290227" y="199383"/>
                    <a:pt x="1279016" y="210594"/>
                  </a:cubicBezTo>
                  <a:cubicBezTo>
                    <a:pt x="1267805" y="221805"/>
                    <a:pt x="1252599" y="228104"/>
                    <a:pt x="1236744" y="228104"/>
                  </a:cubicBezTo>
                  <a:lnTo>
                    <a:pt x="59782" y="228104"/>
                  </a:lnTo>
                  <a:cubicBezTo>
                    <a:pt x="43927" y="228104"/>
                    <a:pt x="28721" y="221805"/>
                    <a:pt x="17510" y="210594"/>
                  </a:cubicBezTo>
                  <a:cubicBezTo>
                    <a:pt x="6298" y="199383"/>
                    <a:pt x="0" y="184177"/>
                    <a:pt x="0" y="168322"/>
                  </a:cubicBezTo>
                  <a:lnTo>
                    <a:pt x="0" y="59782"/>
                  </a:lnTo>
                  <a:cubicBezTo>
                    <a:pt x="0" y="43927"/>
                    <a:pt x="6298" y="28721"/>
                    <a:pt x="17510" y="17510"/>
                  </a:cubicBezTo>
                  <a:cubicBezTo>
                    <a:pt x="28721" y="6298"/>
                    <a:pt x="43927" y="0"/>
                    <a:pt x="59782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47625"/>
              <a:ext cx="1296526" cy="18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800" spc="24">
                  <a:solidFill>
                    <a:srgbClr val="373737"/>
                  </a:solidFill>
                  <a:latin typeface="Open Sans Extra Bold"/>
                </a:rPr>
                <a:t>ĐẶNG HOÀNG DUY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356888" y="9050338"/>
            <a:ext cx="591462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 spc="125">
                <a:solidFill>
                  <a:srgbClr val="373737"/>
                </a:solidFill>
                <a:latin typeface="Cairo Bold"/>
              </a:rPr>
              <a:t>01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D3FBCE-1710-705B-7906-458B08B91986}"/>
              </a:ext>
            </a:extLst>
          </p:cNvPr>
          <p:cNvGrpSpPr/>
          <p:nvPr/>
        </p:nvGrpSpPr>
        <p:grpSpPr>
          <a:xfrm>
            <a:off x="-457200" y="2152527"/>
            <a:ext cx="18891965" cy="843596"/>
            <a:chOff x="156739" y="606901"/>
            <a:chExt cx="18397114" cy="843596"/>
          </a:xfrm>
        </p:grpSpPr>
        <p:sp>
          <p:nvSpPr>
            <p:cNvPr id="6" name="AutoShape 6"/>
            <p:cNvSpPr/>
            <p:nvPr/>
          </p:nvSpPr>
          <p:spPr>
            <a:xfrm>
              <a:off x="2899097" y="1028700"/>
              <a:ext cx="15654756" cy="0"/>
            </a:xfrm>
            <a:prstGeom prst="line">
              <a:avLst/>
            </a:prstGeom>
            <a:ln w="19050" cap="flat">
              <a:solidFill>
                <a:srgbClr val="29272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156739" y="606901"/>
              <a:ext cx="3635997" cy="843596"/>
              <a:chOff x="-110041" y="0"/>
              <a:chExt cx="2702325" cy="28152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10041" y="0"/>
                <a:ext cx="2702325" cy="281523"/>
              </a:xfrm>
              <a:custGeom>
                <a:avLst/>
                <a:gdLst/>
                <a:ahLst/>
                <a:cxnLst/>
                <a:rect l="l" t="t" r="r" b="b"/>
                <a:pathLst>
                  <a:path w="1928119" h="281523">
                    <a:moveTo>
                      <a:pt x="40199" y="0"/>
                    </a:moveTo>
                    <a:lnTo>
                      <a:pt x="1887920" y="0"/>
                    </a:lnTo>
                    <a:cubicBezTo>
                      <a:pt x="1898581" y="0"/>
                      <a:pt x="1908806" y="4235"/>
                      <a:pt x="1916344" y="11774"/>
                    </a:cubicBezTo>
                    <a:cubicBezTo>
                      <a:pt x="1923883" y="19313"/>
                      <a:pt x="1928119" y="29538"/>
                      <a:pt x="1928119" y="40199"/>
                    </a:cubicBezTo>
                    <a:lnTo>
                      <a:pt x="1928119" y="241324"/>
                    </a:lnTo>
                    <a:cubicBezTo>
                      <a:pt x="1928119" y="251985"/>
                      <a:pt x="1923883" y="262210"/>
                      <a:pt x="1916344" y="269749"/>
                    </a:cubicBezTo>
                    <a:cubicBezTo>
                      <a:pt x="1908806" y="277288"/>
                      <a:pt x="1898581" y="281523"/>
                      <a:pt x="1887920" y="281523"/>
                    </a:cubicBezTo>
                    <a:lnTo>
                      <a:pt x="40199" y="281523"/>
                    </a:lnTo>
                    <a:cubicBezTo>
                      <a:pt x="29538" y="281523"/>
                      <a:pt x="19313" y="277288"/>
                      <a:pt x="11774" y="269749"/>
                    </a:cubicBezTo>
                    <a:cubicBezTo>
                      <a:pt x="4235" y="262210"/>
                      <a:pt x="0" y="251985"/>
                      <a:pt x="0" y="241324"/>
                    </a:cubicBezTo>
                    <a:lnTo>
                      <a:pt x="0" y="40199"/>
                    </a:lnTo>
                    <a:cubicBezTo>
                      <a:pt x="0" y="29538"/>
                      <a:pt x="4235" y="19313"/>
                      <a:pt x="11774" y="11774"/>
                    </a:cubicBezTo>
                    <a:cubicBezTo>
                      <a:pt x="19313" y="4235"/>
                      <a:pt x="29538" y="0"/>
                      <a:pt x="40199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1928119" cy="2624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566970" y="884477"/>
              <a:ext cx="3014257" cy="405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800" spc="120" dirty="0">
                  <a:solidFill>
                    <a:srgbClr val="373737"/>
                  </a:solidFill>
                  <a:latin typeface="Cairo Bold"/>
                </a:rPr>
                <a:t>CÁC THÀNH VIÊN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071936" y="1102831"/>
            <a:ext cx="9056359" cy="1039201"/>
            <a:chOff x="-289111" y="-80005"/>
            <a:chExt cx="16827599" cy="1385603"/>
          </a:xfrm>
        </p:grpSpPr>
        <p:sp>
          <p:nvSpPr>
            <p:cNvPr id="37" name="Freeform 37"/>
            <p:cNvSpPr/>
            <p:nvPr/>
          </p:nvSpPr>
          <p:spPr>
            <a:xfrm>
              <a:off x="-289111" y="-80005"/>
              <a:ext cx="2050327" cy="1385603"/>
            </a:xfrm>
            <a:custGeom>
              <a:avLst/>
              <a:gdLst/>
              <a:ahLst/>
              <a:cxnLst/>
              <a:rect l="l" t="t" r="r" b="b"/>
              <a:pathLst>
                <a:path w="1477975" h="1385602">
                  <a:moveTo>
                    <a:pt x="0" y="0"/>
                  </a:moveTo>
                  <a:lnTo>
                    <a:pt x="1477975" y="0"/>
                  </a:lnTo>
                  <a:lnTo>
                    <a:pt x="1477975" y="1385602"/>
                  </a:lnTo>
                  <a:lnTo>
                    <a:pt x="0" y="1385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-276240" y="197053"/>
              <a:ext cx="16814728" cy="10984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204"/>
                </a:lnSpc>
              </a:pPr>
              <a:r>
                <a:rPr lang="en-US" sz="5640">
                  <a:solidFill>
                    <a:srgbClr val="373737"/>
                  </a:solidFill>
                  <a:latin typeface="Open Sans Extra Bold"/>
                </a:rPr>
                <a:t>GVHD: TRẦN ĐẮC TỐT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6446FB-808F-CC8F-2007-9A595060B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21" y="3847604"/>
            <a:ext cx="3065103" cy="408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0790E0-3003-B174-0639-14332A463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99" y="3856539"/>
            <a:ext cx="3065103" cy="40868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28A647-F6DE-3195-02AA-AD3B7C7457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222" y="3847605"/>
            <a:ext cx="3065103" cy="408680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62852" y="1019175"/>
            <a:ext cx="14391001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223319" y="9258300"/>
            <a:ext cx="1719836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2124502" y="606902"/>
            <a:ext cx="6287354" cy="843596"/>
            <a:chOff x="0" y="0"/>
            <a:chExt cx="2098199" cy="281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8199" cy="281523"/>
            </a:xfrm>
            <a:custGeom>
              <a:avLst/>
              <a:gdLst/>
              <a:ahLst/>
              <a:cxnLst/>
              <a:rect l="l" t="t" r="r" b="b"/>
              <a:pathLst>
                <a:path w="2098199" h="281523">
                  <a:moveTo>
                    <a:pt x="36940" y="0"/>
                  </a:moveTo>
                  <a:lnTo>
                    <a:pt x="2061259" y="0"/>
                  </a:lnTo>
                  <a:cubicBezTo>
                    <a:pt x="2081661" y="0"/>
                    <a:pt x="2098199" y="16539"/>
                    <a:pt x="2098199" y="36940"/>
                  </a:cubicBezTo>
                  <a:lnTo>
                    <a:pt x="2098199" y="244582"/>
                  </a:lnTo>
                  <a:cubicBezTo>
                    <a:pt x="2098199" y="254380"/>
                    <a:pt x="2094307" y="263775"/>
                    <a:pt x="2087380" y="270703"/>
                  </a:cubicBezTo>
                  <a:cubicBezTo>
                    <a:pt x="2080452" y="277631"/>
                    <a:pt x="2071056" y="281523"/>
                    <a:pt x="2061259" y="281523"/>
                  </a:cubicBezTo>
                  <a:lnTo>
                    <a:pt x="36940" y="281523"/>
                  </a:lnTo>
                  <a:cubicBezTo>
                    <a:pt x="16539" y="281523"/>
                    <a:pt x="0" y="264984"/>
                    <a:pt x="0" y="244582"/>
                  </a:cubicBezTo>
                  <a:lnTo>
                    <a:pt x="0" y="36940"/>
                  </a:lnTo>
                  <a:cubicBezTo>
                    <a:pt x="0" y="16539"/>
                    <a:pt x="16539" y="0"/>
                    <a:pt x="369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2098199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975045" y="8836502"/>
            <a:ext cx="1862411" cy="843596"/>
            <a:chOff x="0" y="0"/>
            <a:chExt cx="621519" cy="28152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21519" cy="281523"/>
            </a:xfrm>
            <a:custGeom>
              <a:avLst/>
              <a:gdLst/>
              <a:ahLst/>
              <a:cxnLst/>
              <a:rect l="l" t="t" r="r" b="b"/>
              <a:pathLst>
                <a:path w="621519" h="281523">
                  <a:moveTo>
                    <a:pt x="124708" y="0"/>
                  </a:moveTo>
                  <a:lnTo>
                    <a:pt x="496811" y="0"/>
                  </a:lnTo>
                  <a:cubicBezTo>
                    <a:pt x="529886" y="0"/>
                    <a:pt x="561606" y="13139"/>
                    <a:pt x="584993" y="36526"/>
                  </a:cubicBezTo>
                  <a:cubicBezTo>
                    <a:pt x="608380" y="59913"/>
                    <a:pt x="621519" y="91633"/>
                    <a:pt x="621519" y="124708"/>
                  </a:cubicBezTo>
                  <a:lnTo>
                    <a:pt x="621519" y="156815"/>
                  </a:lnTo>
                  <a:cubicBezTo>
                    <a:pt x="621519" y="189889"/>
                    <a:pt x="608380" y="221609"/>
                    <a:pt x="584993" y="244997"/>
                  </a:cubicBezTo>
                  <a:cubicBezTo>
                    <a:pt x="561606" y="268384"/>
                    <a:pt x="529886" y="281523"/>
                    <a:pt x="496811" y="281523"/>
                  </a:cubicBezTo>
                  <a:lnTo>
                    <a:pt x="124708" y="281523"/>
                  </a:lnTo>
                  <a:cubicBezTo>
                    <a:pt x="91633" y="281523"/>
                    <a:pt x="59913" y="268384"/>
                    <a:pt x="36526" y="244997"/>
                  </a:cubicBezTo>
                  <a:cubicBezTo>
                    <a:pt x="13139" y="221609"/>
                    <a:pt x="0" y="189889"/>
                    <a:pt x="0" y="156815"/>
                  </a:cubicBezTo>
                  <a:lnTo>
                    <a:pt x="0" y="124708"/>
                  </a:lnTo>
                  <a:cubicBezTo>
                    <a:pt x="0" y="91633"/>
                    <a:pt x="13139" y="59913"/>
                    <a:pt x="36526" y="36526"/>
                  </a:cubicBezTo>
                  <a:cubicBezTo>
                    <a:pt x="59913" y="13139"/>
                    <a:pt x="91633" y="0"/>
                    <a:pt x="1247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621519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681FBA-FC1D-C513-093C-91238025C053}"/>
              </a:ext>
            </a:extLst>
          </p:cNvPr>
          <p:cNvGrpSpPr/>
          <p:nvPr/>
        </p:nvGrpSpPr>
        <p:grpSpPr>
          <a:xfrm>
            <a:off x="406690" y="3672451"/>
            <a:ext cx="8523863" cy="1201066"/>
            <a:chOff x="406690" y="3672451"/>
            <a:chExt cx="8523863" cy="1201066"/>
          </a:xfrm>
        </p:grpSpPr>
        <p:grpSp>
          <p:nvGrpSpPr>
            <p:cNvPr id="7" name="Group 7"/>
            <p:cNvGrpSpPr/>
            <p:nvPr/>
          </p:nvGrpSpPr>
          <p:grpSpPr>
            <a:xfrm>
              <a:off x="1866318" y="3672451"/>
              <a:ext cx="7064235" cy="1201066"/>
              <a:chOff x="0" y="0"/>
              <a:chExt cx="2034822" cy="40081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34822" cy="400817"/>
              </a:xfrm>
              <a:custGeom>
                <a:avLst/>
                <a:gdLst/>
                <a:ahLst/>
                <a:cxnLst/>
                <a:rect l="l" t="t" r="r" b="b"/>
                <a:pathLst>
                  <a:path w="2034822" h="400817">
                    <a:moveTo>
                      <a:pt x="38091" y="0"/>
                    </a:moveTo>
                    <a:lnTo>
                      <a:pt x="1996731" y="0"/>
                    </a:lnTo>
                    <a:cubicBezTo>
                      <a:pt x="2017768" y="0"/>
                      <a:pt x="2034822" y="17054"/>
                      <a:pt x="2034822" y="38091"/>
                    </a:cubicBezTo>
                    <a:lnTo>
                      <a:pt x="2034822" y="362726"/>
                    </a:lnTo>
                    <a:cubicBezTo>
                      <a:pt x="2034822" y="372828"/>
                      <a:pt x="2030809" y="382517"/>
                      <a:pt x="2023666" y="389660"/>
                    </a:cubicBezTo>
                    <a:cubicBezTo>
                      <a:pt x="2016522" y="396803"/>
                      <a:pt x="2006834" y="400817"/>
                      <a:pt x="1996731" y="400817"/>
                    </a:cubicBezTo>
                    <a:lnTo>
                      <a:pt x="38091" y="400817"/>
                    </a:lnTo>
                    <a:cubicBezTo>
                      <a:pt x="17054" y="400817"/>
                      <a:pt x="0" y="383763"/>
                      <a:pt x="0" y="362726"/>
                    </a:cubicBezTo>
                    <a:lnTo>
                      <a:pt x="0" y="38091"/>
                    </a:lnTo>
                    <a:cubicBezTo>
                      <a:pt x="0" y="17054"/>
                      <a:pt x="17054" y="0"/>
                      <a:pt x="38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7625"/>
                <a:ext cx="2034822" cy="3531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TỔNG QUAN VỀ DDOS VÀ BOTNET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06690" y="3811012"/>
              <a:ext cx="964910" cy="848641"/>
              <a:chOff x="0" y="0"/>
              <a:chExt cx="315437" cy="283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5437" cy="283206"/>
              </a:xfrm>
              <a:custGeom>
                <a:avLst/>
                <a:gdLst/>
                <a:ahLst/>
                <a:cxnLst/>
                <a:rect l="l" t="t" r="r" b="b"/>
                <a:pathLst>
                  <a:path w="315437" h="283206">
                    <a:moveTo>
                      <a:pt x="141603" y="0"/>
                    </a:moveTo>
                    <a:lnTo>
                      <a:pt x="173833" y="0"/>
                    </a:lnTo>
                    <a:cubicBezTo>
                      <a:pt x="211389" y="0"/>
                      <a:pt x="247406" y="14919"/>
                      <a:pt x="273962" y="41475"/>
                    </a:cubicBezTo>
                    <a:cubicBezTo>
                      <a:pt x="300518" y="68030"/>
                      <a:pt x="315437" y="104048"/>
                      <a:pt x="315437" y="141603"/>
                    </a:cubicBezTo>
                    <a:lnTo>
                      <a:pt x="315437" y="141603"/>
                    </a:lnTo>
                    <a:cubicBezTo>
                      <a:pt x="315437" y="219808"/>
                      <a:pt x="252039" y="283206"/>
                      <a:pt x="173833" y="283206"/>
                    </a:cubicBezTo>
                    <a:lnTo>
                      <a:pt x="141603" y="283206"/>
                    </a:lnTo>
                    <a:cubicBezTo>
                      <a:pt x="104048" y="283206"/>
                      <a:pt x="68030" y="268287"/>
                      <a:pt x="41475" y="241732"/>
                    </a:cubicBezTo>
                    <a:cubicBezTo>
                      <a:pt x="14919" y="215176"/>
                      <a:pt x="0" y="179159"/>
                      <a:pt x="0" y="141603"/>
                    </a:cubicBezTo>
                    <a:lnTo>
                      <a:pt x="0" y="141603"/>
                    </a:lnTo>
                    <a:cubicBezTo>
                      <a:pt x="0" y="104048"/>
                      <a:pt x="14919" y="68030"/>
                      <a:pt x="41475" y="41475"/>
                    </a:cubicBezTo>
                    <a:cubicBezTo>
                      <a:pt x="68030" y="14919"/>
                      <a:pt x="104048" y="0"/>
                      <a:pt x="1416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47625"/>
                <a:ext cx="315437" cy="2355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Cairo Bold"/>
                  </a:rPr>
                  <a:t>1</a:t>
                </a:r>
              </a:p>
            </p:txBody>
          </p:sp>
        </p:grpSp>
        <p:sp>
          <p:nvSpPr>
            <p:cNvPr id="40" name="AutoShape 40"/>
            <p:cNvSpPr/>
            <p:nvPr/>
          </p:nvSpPr>
          <p:spPr>
            <a:xfrm>
              <a:off x="1371600" y="4272984"/>
              <a:ext cx="530104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30ADF7-1556-4404-7934-A3364123DDD3}"/>
              </a:ext>
            </a:extLst>
          </p:cNvPr>
          <p:cNvGrpSpPr/>
          <p:nvPr/>
        </p:nvGrpSpPr>
        <p:grpSpPr>
          <a:xfrm>
            <a:off x="9357450" y="5414773"/>
            <a:ext cx="8520023" cy="1201066"/>
            <a:chOff x="9357450" y="5414773"/>
            <a:chExt cx="8520023" cy="1201066"/>
          </a:xfrm>
        </p:grpSpPr>
        <p:grpSp>
          <p:nvGrpSpPr>
            <p:cNvPr id="10" name="Group 10"/>
            <p:cNvGrpSpPr/>
            <p:nvPr/>
          </p:nvGrpSpPr>
          <p:grpSpPr>
            <a:xfrm>
              <a:off x="10879864" y="5414773"/>
              <a:ext cx="6997609" cy="1201066"/>
              <a:chOff x="0" y="0"/>
              <a:chExt cx="2015631" cy="4008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015631" cy="400817"/>
              </a:xfrm>
              <a:custGeom>
                <a:avLst/>
                <a:gdLst/>
                <a:ahLst/>
                <a:cxnLst/>
                <a:rect l="l" t="t" r="r" b="b"/>
                <a:pathLst>
                  <a:path w="2015631" h="400817">
                    <a:moveTo>
                      <a:pt x="38454" y="0"/>
                    </a:moveTo>
                    <a:lnTo>
                      <a:pt x="1977177" y="0"/>
                    </a:lnTo>
                    <a:cubicBezTo>
                      <a:pt x="1987376" y="0"/>
                      <a:pt x="1997157" y="4051"/>
                      <a:pt x="2004368" y="11263"/>
                    </a:cubicBezTo>
                    <a:cubicBezTo>
                      <a:pt x="2011580" y="18474"/>
                      <a:pt x="2015631" y="28255"/>
                      <a:pt x="2015631" y="38454"/>
                    </a:cubicBezTo>
                    <a:lnTo>
                      <a:pt x="2015631" y="362363"/>
                    </a:lnTo>
                    <a:cubicBezTo>
                      <a:pt x="2015631" y="372562"/>
                      <a:pt x="2011580" y="382342"/>
                      <a:pt x="2004368" y="389554"/>
                    </a:cubicBezTo>
                    <a:cubicBezTo>
                      <a:pt x="1997157" y="396765"/>
                      <a:pt x="1987376" y="400817"/>
                      <a:pt x="1977177" y="400817"/>
                    </a:cubicBezTo>
                    <a:lnTo>
                      <a:pt x="38454" y="400817"/>
                    </a:lnTo>
                    <a:cubicBezTo>
                      <a:pt x="17216" y="400817"/>
                      <a:pt x="0" y="383600"/>
                      <a:pt x="0" y="362363"/>
                    </a:cubicBezTo>
                    <a:lnTo>
                      <a:pt x="0" y="38454"/>
                    </a:lnTo>
                    <a:cubicBezTo>
                      <a:pt x="0" y="28255"/>
                      <a:pt x="4051" y="18474"/>
                      <a:pt x="11263" y="11263"/>
                    </a:cubicBezTo>
                    <a:cubicBezTo>
                      <a:pt x="18474" y="4051"/>
                      <a:pt x="28255" y="0"/>
                      <a:pt x="3845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47625"/>
                <a:ext cx="2015631" cy="3531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NGHIỆM MÔ HÌNH MÁY HỌC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9357450" y="5609893"/>
              <a:ext cx="1041718" cy="848641"/>
              <a:chOff x="0" y="0"/>
              <a:chExt cx="315437" cy="283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15437" cy="283206"/>
              </a:xfrm>
              <a:custGeom>
                <a:avLst/>
                <a:gdLst/>
                <a:ahLst/>
                <a:cxnLst/>
                <a:rect l="l" t="t" r="r" b="b"/>
                <a:pathLst>
                  <a:path w="315437" h="283206">
                    <a:moveTo>
                      <a:pt x="141603" y="0"/>
                    </a:moveTo>
                    <a:lnTo>
                      <a:pt x="173833" y="0"/>
                    </a:lnTo>
                    <a:cubicBezTo>
                      <a:pt x="211389" y="0"/>
                      <a:pt x="247406" y="14919"/>
                      <a:pt x="273962" y="41475"/>
                    </a:cubicBezTo>
                    <a:cubicBezTo>
                      <a:pt x="300518" y="68030"/>
                      <a:pt x="315437" y="104048"/>
                      <a:pt x="315437" y="141603"/>
                    </a:cubicBezTo>
                    <a:lnTo>
                      <a:pt x="315437" y="141603"/>
                    </a:lnTo>
                    <a:cubicBezTo>
                      <a:pt x="315437" y="219808"/>
                      <a:pt x="252039" y="283206"/>
                      <a:pt x="173833" y="283206"/>
                    </a:cubicBezTo>
                    <a:lnTo>
                      <a:pt x="141603" y="283206"/>
                    </a:lnTo>
                    <a:cubicBezTo>
                      <a:pt x="104048" y="283206"/>
                      <a:pt x="68030" y="268287"/>
                      <a:pt x="41475" y="241732"/>
                    </a:cubicBezTo>
                    <a:cubicBezTo>
                      <a:pt x="14919" y="215176"/>
                      <a:pt x="0" y="179159"/>
                      <a:pt x="0" y="141603"/>
                    </a:cubicBezTo>
                    <a:lnTo>
                      <a:pt x="0" y="141603"/>
                    </a:lnTo>
                    <a:cubicBezTo>
                      <a:pt x="0" y="104048"/>
                      <a:pt x="14919" y="68030"/>
                      <a:pt x="41475" y="41475"/>
                    </a:cubicBezTo>
                    <a:cubicBezTo>
                      <a:pt x="68030" y="14919"/>
                      <a:pt x="104048" y="0"/>
                      <a:pt x="1416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47625"/>
                <a:ext cx="315437" cy="2355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Cairo Bold"/>
                  </a:rPr>
                  <a:t>5</a:t>
                </a:r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10374972" y="6024689"/>
              <a:ext cx="530104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51E6E4-FF2D-5879-1C97-0378DAE1F047}"/>
              </a:ext>
            </a:extLst>
          </p:cNvPr>
          <p:cNvGrpSpPr/>
          <p:nvPr/>
        </p:nvGrpSpPr>
        <p:grpSpPr>
          <a:xfrm>
            <a:off x="406690" y="5346433"/>
            <a:ext cx="8523863" cy="1201066"/>
            <a:chOff x="406690" y="5346433"/>
            <a:chExt cx="8523863" cy="1201066"/>
          </a:xfrm>
        </p:grpSpPr>
        <p:grpSp>
          <p:nvGrpSpPr>
            <p:cNvPr id="19" name="Group 19"/>
            <p:cNvGrpSpPr/>
            <p:nvPr/>
          </p:nvGrpSpPr>
          <p:grpSpPr>
            <a:xfrm>
              <a:off x="406690" y="5484995"/>
              <a:ext cx="964910" cy="848641"/>
              <a:chOff x="0" y="0"/>
              <a:chExt cx="315437" cy="2832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15437" cy="283206"/>
              </a:xfrm>
              <a:custGeom>
                <a:avLst/>
                <a:gdLst/>
                <a:ahLst/>
                <a:cxnLst/>
                <a:rect l="l" t="t" r="r" b="b"/>
                <a:pathLst>
                  <a:path w="315437" h="283206">
                    <a:moveTo>
                      <a:pt x="141603" y="0"/>
                    </a:moveTo>
                    <a:lnTo>
                      <a:pt x="173833" y="0"/>
                    </a:lnTo>
                    <a:cubicBezTo>
                      <a:pt x="211389" y="0"/>
                      <a:pt x="247406" y="14919"/>
                      <a:pt x="273962" y="41475"/>
                    </a:cubicBezTo>
                    <a:cubicBezTo>
                      <a:pt x="300518" y="68030"/>
                      <a:pt x="315437" y="104048"/>
                      <a:pt x="315437" y="141603"/>
                    </a:cubicBezTo>
                    <a:lnTo>
                      <a:pt x="315437" y="141603"/>
                    </a:lnTo>
                    <a:cubicBezTo>
                      <a:pt x="315437" y="219808"/>
                      <a:pt x="252039" y="283206"/>
                      <a:pt x="173833" y="283206"/>
                    </a:cubicBezTo>
                    <a:lnTo>
                      <a:pt x="141603" y="283206"/>
                    </a:lnTo>
                    <a:cubicBezTo>
                      <a:pt x="104048" y="283206"/>
                      <a:pt x="68030" y="268287"/>
                      <a:pt x="41475" y="241732"/>
                    </a:cubicBezTo>
                    <a:cubicBezTo>
                      <a:pt x="14919" y="215176"/>
                      <a:pt x="0" y="179159"/>
                      <a:pt x="0" y="141603"/>
                    </a:cubicBezTo>
                    <a:lnTo>
                      <a:pt x="0" y="141603"/>
                    </a:lnTo>
                    <a:cubicBezTo>
                      <a:pt x="0" y="104048"/>
                      <a:pt x="14919" y="68030"/>
                      <a:pt x="41475" y="41475"/>
                    </a:cubicBezTo>
                    <a:cubicBezTo>
                      <a:pt x="68030" y="14919"/>
                      <a:pt x="104048" y="0"/>
                      <a:pt x="1416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47625"/>
                <a:ext cx="315437" cy="2355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Cairo Bold"/>
                  </a:rPr>
                  <a:t>2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866318" y="5346433"/>
              <a:ext cx="7064235" cy="1201066"/>
              <a:chOff x="0" y="0"/>
              <a:chExt cx="2034822" cy="4008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034822" cy="400817"/>
              </a:xfrm>
              <a:custGeom>
                <a:avLst/>
                <a:gdLst/>
                <a:ahLst/>
                <a:cxnLst/>
                <a:rect l="l" t="t" r="r" b="b"/>
                <a:pathLst>
                  <a:path w="2034822" h="400817">
                    <a:moveTo>
                      <a:pt x="38091" y="0"/>
                    </a:moveTo>
                    <a:lnTo>
                      <a:pt x="1996731" y="0"/>
                    </a:lnTo>
                    <a:cubicBezTo>
                      <a:pt x="2017768" y="0"/>
                      <a:pt x="2034822" y="17054"/>
                      <a:pt x="2034822" y="38091"/>
                    </a:cubicBezTo>
                    <a:lnTo>
                      <a:pt x="2034822" y="362726"/>
                    </a:lnTo>
                    <a:cubicBezTo>
                      <a:pt x="2034822" y="372828"/>
                      <a:pt x="2030809" y="382517"/>
                      <a:pt x="2023666" y="389660"/>
                    </a:cubicBezTo>
                    <a:cubicBezTo>
                      <a:pt x="2016522" y="396803"/>
                      <a:pt x="2006834" y="400817"/>
                      <a:pt x="1996731" y="400817"/>
                    </a:cubicBezTo>
                    <a:lnTo>
                      <a:pt x="38091" y="400817"/>
                    </a:lnTo>
                    <a:cubicBezTo>
                      <a:pt x="17054" y="400817"/>
                      <a:pt x="0" y="383763"/>
                      <a:pt x="0" y="362726"/>
                    </a:cubicBezTo>
                    <a:lnTo>
                      <a:pt x="0" y="38091"/>
                    </a:lnTo>
                    <a:cubicBezTo>
                      <a:pt x="0" y="17054"/>
                      <a:pt x="17054" y="0"/>
                      <a:pt x="38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300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47625"/>
                <a:ext cx="2034822" cy="3531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NGHIÊN CỨU THUẬT TOÁN MÁY HỌC</a:t>
                </a:r>
              </a:p>
            </p:txBody>
          </p:sp>
        </p:grpSp>
        <p:sp>
          <p:nvSpPr>
            <p:cNvPr id="42" name="AutoShape 42"/>
            <p:cNvSpPr/>
            <p:nvPr/>
          </p:nvSpPr>
          <p:spPr>
            <a:xfrm>
              <a:off x="1374896" y="5946966"/>
              <a:ext cx="530104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FBD4F9-AE0E-8AC6-1A50-A7F3A05DE9D8}"/>
              </a:ext>
            </a:extLst>
          </p:cNvPr>
          <p:cNvGrpSpPr/>
          <p:nvPr/>
        </p:nvGrpSpPr>
        <p:grpSpPr>
          <a:xfrm>
            <a:off x="406690" y="7010891"/>
            <a:ext cx="8523863" cy="1201066"/>
            <a:chOff x="406690" y="7010891"/>
            <a:chExt cx="8523863" cy="1201066"/>
          </a:xfrm>
        </p:grpSpPr>
        <p:grpSp>
          <p:nvGrpSpPr>
            <p:cNvPr id="22" name="Group 22"/>
            <p:cNvGrpSpPr/>
            <p:nvPr/>
          </p:nvGrpSpPr>
          <p:grpSpPr>
            <a:xfrm>
              <a:off x="406690" y="7158978"/>
              <a:ext cx="964910" cy="848641"/>
              <a:chOff x="0" y="0"/>
              <a:chExt cx="315437" cy="2832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15437" cy="283206"/>
              </a:xfrm>
              <a:custGeom>
                <a:avLst/>
                <a:gdLst/>
                <a:ahLst/>
                <a:cxnLst/>
                <a:rect l="l" t="t" r="r" b="b"/>
                <a:pathLst>
                  <a:path w="315437" h="283206">
                    <a:moveTo>
                      <a:pt x="141603" y="0"/>
                    </a:moveTo>
                    <a:lnTo>
                      <a:pt x="173833" y="0"/>
                    </a:lnTo>
                    <a:cubicBezTo>
                      <a:pt x="211389" y="0"/>
                      <a:pt x="247406" y="14919"/>
                      <a:pt x="273962" y="41475"/>
                    </a:cubicBezTo>
                    <a:cubicBezTo>
                      <a:pt x="300518" y="68030"/>
                      <a:pt x="315437" y="104048"/>
                      <a:pt x="315437" y="141603"/>
                    </a:cubicBezTo>
                    <a:lnTo>
                      <a:pt x="315437" y="141603"/>
                    </a:lnTo>
                    <a:cubicBezTo>
                      <a:pt x="315437" y="219808"/>
                      <a:pt x="252039" y="283206"/>
                      <a:pt x="173833" y="283206"/>
                    </a:cubicBezTo>
                    <a:lnTo>
                      <a:pt x="141603" y="283206"/>
                    </a:lnTo>
                    <a:cubicBezTo>
                      <a:pt x="104048" y="283206"/>
                      <a:pt x="68030" y="268287"/>
                      <a:pt x="41475" y="241732"/>
                    </a:cubicBezTo>
                    <a:cubicBezTo>
                      <a:pt x="14919" y="215176"/>
                      <a:pt x="0" y="179159"/>
                      <a:pt x="0" y="141603"/>
                    </a:cubicBezTo>
                    <a:lnTo>
                      <a:pt x="0" y="141603"/>
                    </a:lnTo>
                    <a:cubicBezTo>
                      <a:pt x="0" y="104048"/>
                      <a:pt x="14919" y="68030"/>
                      <a:pt x="41475" y="41475"/>
                    </a:cubicBezTo>
                    <a:cubicBezTo>
                      <a:pt x="68030" y="14919"/>
                      <a:pt x="104048" y="0"/>
                      <a:pt x="1416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47625"/>
                <a:ext cx="315437" cy="2355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Cairo Bold"/>
                  </a:rPr>
                  <a:t>3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866318" y="7010891"/>
              <a:ext cx="7064235" cy="1201066"/>
              <a:chOff x="0" y="0"/>
              <a:chExt cx="2034822" cy="40081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034822" cy="400817"/>
              </a:xfrm>
              <a:custGeom>
                <a:avLst/>
                <a:gdLst/>
                <a:ahLst/>
                <a:cxnLst/>
                <a:rect l="l" t="t" r="r" b="b"/>
                <a:pathLst>
                  <a:path w="2034822" h="400817">
                    <a:moveTo>
                      <a:pt x="38091" y="0"/>
                    </a:moveTo>
                    <a:lnTo>
                      <a:pt x="1996731" y="0"/>
                    </a:lnTo>
                    <a:cubicBezTo>
                      <a:pt x="2017768" y="0"/>
                      <a:pt x="2034822" y="17054"/>
                      <a:pt x="2034822" y="38091"/>
                    </a:cubicBezTo>
                    <a:lnTo>
                      <a:pt x="2034822" y="362726"/>
                    </a:lnTo>
                    <a:cubicBezTo>
                      <a:pt x="2034822" y="372828"/>
                      <a:pt x="2030809" y="382517"/>
                      <a:pt x="2023666" y="389660"/>
                    </a:cubicBezTo>
                    <a:cubicBezTo>
                      <a:pt x="2016522" y="396803"/>
                      <a:pt x="2006834" y="400817"/>
                      <a:pt x="1996731" y="400817"/>
                    </a:cubicBezTo>
                    <a:lnTo>
                      <a:pt x="38091" y="400817"/>
                    </a:lnTo>
                    <a:cubicBezTo>
                      <a:pt x="17054" y="400817"/>
                      <a:pt x="0" y="383763"/>
                      <a:pt x="0" y="362726"/>
                    </a:cubicBezTo>
                    <a:lnTo>
                      <a:pt x="0" y="38091"/>
                    </a:lnTo>
                    <a:cubicBezTo>
                      <a:pt x="0" y="17054"/>
                      <a:pt x="17054" y="0"/>
                      <a:pt x="380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47625"/>
                <a:ext cx="2034822" cy="3531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XÂY DỰNG MÔ HÌNH MÁY HỌC </a:t>
                </a:r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1371600" y="7620949"/>
              <a:ext cx="530104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87D1664-39B6-CB36-F926-371BDBCDC999}"/>
              </a:ext>
            </a:extLst>
          </p:cNvPr>
          <p:cNvGrpSpPr/>
          <p:nvPr/>
        </p:nvGrpSpPr>
        <p:grpSpPr>
          <a:xfrm>
            <a:off x="9357450" y="3743649"/>
            <a:ext cx="8523860" cy="1188452"/>
            <a:chOff x="9357450" y="3743649"/>
            <a:chExt cx="8523860" cy="1188452"/>
          </a:xfrm>
        </p:grpSpPr>
        <p:grpSp>
          <p:nvGrpSpPr>
            <p:cNvPr id="25" name="Group 25"/>
            <p:cNvGrpSpPr/>
            <p:nvPr/>
          </p:nvGrpSpPr>
          <p:grpSpPr>
            <a:xfrm>
              <a:off x="9357450" y="3893992"/>
              <a:ext cx="1041718" cy="848641"/>
              <a:chOff x="0" y="0"/>
              <a:chExt cx="315437" cy="2832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15437" cy="283206"/>
              </a:xfrm>
              <a:custGeom>
                <a:avLst/>
                <a:gdLst/>
                <a:ahLst/>
                <a:cxnLst/>
                <a:rect l="l" t="t" r="r" b="b"/>
                <a:pathLst>
                  <a:path w="315437" h="283206">
                    <a:moveTo>
                      <a:pt x="141603" y="0"/>
                    </a:moveTo>
                    <a:lnTo>
                      <a:pt x="173833" y="0"/>
                    </a:lnTo>
                    <a:cubicBezTo>
                      <a:pt x="211389" y="0"/>
                      <a:pt x="247406" y="14919"/>
                      <a:pt x="273962" y="41475"/>
                    </a:cubicBezTo>
                    <a:cubicBezTo>
                      <a:pt x="300518" y="68030"/>
                      <a:pt x="315437" y="104048"/>
                      <a:pt x="315437" y="141603"/>
                    </a:cubicBezTo>
                    <a:lnTo>
                      <a:pt x="315437" y="141603"/>
                    </a:lnTo>
                    <a:cubicBezTo>
                      <a:pt x="315437" y="219808"/>
                      <a:pt x="252039" y="283206"/>
                      <a:pt x="173833" y="283206"/>
                    </a:cubicBezTo>
                    <a:lnTo>
                      <a:pt x="141603" y="283206"/>
                    </a:lnTo>
                    <a:cubicBezTo>
                      <a:pt x="104048" y="283206"/>
                      <a:pt x="68030" y="268287"/>
                      <a:pt x="41475" y="241732"/>
                    </a:cubicBezTo>
                    <a:cubicBezTo>
                      <a:pt x="14919" y="215176"/>
                      <a:pt x="0" y="179159"/>
                      <a:pt x="0" y="141603"/>
                    </a:cubicBezTo>
                    <a:lnTo>
                      <a:pt x="0" y="141603"/>
                    </a:lnTo>
                    <a:cubicBezTo>
                      <a:pt x="0" y="104048"/>
                      <a:pt x="14919" y="68030"/>
                      <a:pt x="41475" y="41475"/>
                    </a:cubicBezTo>
                    <a:cubicBezTo>
                      <a:pt x="68030" y="14919"/>
                      <a:pt x="104048" y="0"/>
                      <a:pt x="1416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47625"/>
                <a:ext cx="315437" cy="2355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Cairo Bold"/>
                  </a:rPr>
                  <a:t>4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0855670" y="3743649"/>
              <a:ext cx="7025640" cy="1188452"/>
              <a:chOff x="0" y="0"/>
              <a:chExt cx="2023705" cy="39660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023705" cy="396607"/>
              </a:xfrm>
              <a:custGeom>
                <a:avLst/>
                <a:gdLst/>
                <a:ahLst/>
                <a:cxnLst/>
                <a:rect l="l" t="t" r="r" b="b"/>
                <a:pathLst>
                  <a:path w="2023705" h="396607">
                    <a:moveTo>
                      <a:pt x="38300" y="0"/>
                    </a:moveTo>
                    <a:lnTo>
                      <a:pt x="1985405" y="0"/>
                    </a:lnTo>
                    <a:cubicBezTo>
                      <a:pt x="2006558" y="0"/>
                      <a:pt x="2023705" y="17148"/>
                      <a:pt x="2023705" y="38300"/>
                    </a:cubicBezTo>
                    <a:lnTo>
                      <a:pt x="2023705" y="358307"/>
                    </a:lnTo>
                    <a:cubicBezTo>
                      <a:pt x="2023705" y="379460"/>
                      <a:pt x="2006558" y="396607"/>
                      <a:pt x="1985405" y="396607"/>
                    </a:cubicBezTo>
                    <a:lnTo>
                      <a:pt x="38300" y="396607"/>
                    </a:lnTo>
                    <a:cubicBezTo>
                      <a:pt x="17148" y="396607"/>
                      <a:pt x="0" y="379460"/>
                      <a:pt x="0" y="358307"/>
                    </a:cubicBezTo>
                    <a:lnTo>
                      <a:pt x="0" y="38300"/>
                    </a:lnTo>
                    <a:cubicBezTo>
                      <a:pt x="0" y="17148"/>
                      <a:pt x="17148" y="0"/>
                      <a:pt x="38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47625"/>
                <a:ext cx="2023705" cy="348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spc="28">
                    <a:solidFill>
                      <a:srgbClr val="FFFF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THỬ NGHIỆM MÔ HÌNH TỐI GIẢN</a:t>
                </a:r>
              </a:p>
            </p:txBody>
          </p:sp>
        </p:grpSp>
        <p:sp>
          <p:nvSpPr>
            <p:cNvPr id="44" name="AutoShape 44"/>
            <p:cNvSpPr/>
            <p:nvPr/>
          </p:nvSpPr>
          <p:spPr>
            <a:xfrm>
              <a:off x="10363200" y="4327838"/>
              <a:ext cx="530104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5" name="Freeform 45"/>
          <p:cNvSpPr/>
          <p:nvPr/>
        </p:nvSpPr>
        <p:spPr>
          <a:xfrm>
            <a:off x="916548" y="314033"/>
            <a:ext cx="1385154" cy="1429333"/>
          </a:xfrm>
          <a:custGeom>
            <a:avLst/>
            <a:gdLst/>
            <a:ahLst/>
            <a:cxnLst/>
            <a:rect l="l" t="t" r="r" b="b"/>
            <a:pathLst>
              <a:path w="1385154" h="1429333">
                <a:moveTo>
                  <a:pt x="0" y="0"/>
                </a:moveTo>
                <a:lnTo>
                  <a:pt x="1385154" y="0"/>
                </a:lnTo>
                <a:lnTo>
                  <a:pt x="1385154" y="1429334"/>
                </a:lnTo>
                <a:lnTo>
                  <a:pt x="0" y="1429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2258234" y="1792130"/>
            <a:ext cx="13684596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8000">
                <a:solidFill>
                  <a:srgbClr val="FFFFFF"/>
                </a:solidFill>
                <a:latin typeface="Open Sans Extra Bold"/>
              </a:rPr>
              <a:t>NỘI DUNG TRÌNH BÀY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975045" y="9049703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FFFFFF"/>
                </a:solidFill>
                <a:latin typeface="Cairo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21952"/>
            <a:ext cx="7784414" cy="4992205"/>
            <a:chOff x="0" y="0"/>
            <a:chExt cx="10379219" cy="665627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144" r="6144"/>
            <a:stretch>
              <a:fillRect/>
            </a:stretch>
          </p:blipFill>
          <p:spPr>
            <a:xfrm>
              <a:off x="0" y="0"/>
              <a:ext cx="10379219" cy="6656273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001000" y="1028699"/>
            <a:ext cx="10445920" cy="2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223319" y="9258300"/>
            <a:ext cx="17315154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7091836" y="8836502"/>
            <a:ext cx="1745621" cy="843596"/>
            <a:chOff x="0" y="0"/>
            <a:chExt cx="582544" cy="281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2544" cy="281523"/>
            </a:xfrm>
            <a:custGeom>
              <a:avLst/>
              <a:gdLst/>
              <a:ahLst/>
              <a:cxnLst/>
              <a:rect l="l" t="t" r="r" b="b"/>
              <a:pathLst>
                <a:path w="582544" h="281523">
                  <a:moveTo>
                    <a:pt x="133052" y="0"/>
                  </a:moveTo>
                  <a:lnTo>
                    <a:pt x="449492" y="0"/>
                  </a:lnTo>
                  <a:cubicBezTo>
                    <a:pt x="522975" y="0"/>
                    <a:pt x="582544" y="59569"/>
                    <a:pt x="582544" y="133052"/>
                  </a:cubicBezTo>
                  <a:lnTo>
                    <a:pt x="582544" y="148471"/>
                  </a:lnTo>
                  <a:cubicBezTo>
                    <a:pt x="582544" y="183759"/>
                    <a:pt x="568526" y="217601"/>
                    <a:pt x="543574" y="242553"/>
                  </a:cubicBezTo>
                  <a:cubicBezTo>
                    <a:pt x="518622" y="267505"/>
                    <a:pt x="484780" y="281523"/>
                    <a:pt x="449492" y="281523"/>
                  </a:cubicBezTo>
                  <a:lnTo>
                    <a:pt x="133052" y="281523"/>
                  </a:lnTo>
                  <a:cubicBezTo>
                    <a:pt x="59569" y="281523"/>
                    <a:pt x="0" y="221954"/>
                    <a:pt x="0" y="148471"/>
                  </a:cubicBezTo>
                  <a:lnTo>
                    <a:pt x="0" y="133052"/>
                  </a:lnTo>
                  <a:cubicBezTo>
                    <a:pt x="0" y="59569"/>
                    <a:pt x="59569" y="0"/>
                    <a:pt x="1330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582544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79067" y="7256453"/>
            <a:ext cx="5483683" cy="1034225"/>
            <a:chOff x="0" y="0"/>
            <a:chExt cx="1830000" cy="3451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30000" cy="345139"/>
            </a:xfrm>
            <a:custGeom>
              <a:avLst/>
              <a:gdLst/>
              <a:ahLst/>
              <a:cxnLst/>
              <a:rect l="l" t="t" r="r" b="b"/>
              <a:pathLst>
                <a:path w="1830000" h="345139">
                  <a:moveTo>
                    <a:pt x="42354" y="0"/>
                  </a:moveTo>
                  <a:lnTo>
                    <a:pt x="1787645" y="0"/>
                  </a:lnTo>
                  <a:cubicBezTo>
                    <a:pt x="1811037" y="0"/>
                    <a:pt x="1830000" y="18963"/>
                    <a:pt x="1830000" y="42354"/>
                  </a:cubicBezTo>
                  <a:lnTo>
                    <a:pt x="1830000" y="302785"/>
                  </a:lnTo>
                  <a:cubicBezTo>
                    <a:pt x="1830000" y="326176"/>
                    <a:pt x="1811037" y="345139"/>
                    <a:pt x="1787645" y="345139"/>
                  </a:cubicBezTo>
                  <a:lnTo>
                    <a:pt x="42354" y="345139"/>
                  </a:lnTo>
                  <a:cubicBezTo>
                    <a:pt x="18963" y="345139"/>
                    <a:pt x="0" y="326176"/>
                    <a:pt x="0" y="302785"/>
                  </a:cubicBezTo>
                  <a:lnTo>
                    <a:pt x="0" y="42354"/>
                  </a:lnTo>
                  <a:cubicBezTo>
                    <a:pt x="0" y="18963"/>
                    <a:pt x="18963" y="0"/>
                    <a:pt x="42354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31659"/>
              <a:ext cx="1829999" cy="287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4500" spc="44">
                  <a:solidFill>
                    <a:srgbClr val="292724"/>
                  </a:solidFill>
                  <a:latin typeface="Arialle Bold"/>
                </a:rPr>
                <a:t>DDoS là gì ?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66857" y="7256453"/>
            <a:ext cx="5483683" cy="1034225"/>
            <a:chOff x="0" y="0"/>
            <a:chExt cx="1830000" cy="3451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30000" cy="345139"/>
            </a:xfrm>
            <a:custGeom>
              <a:avLst/>
              <a:gdLst/>
              <a:ahLst/>
              <a:cxnLst/>
              <a:rect l="l" t="t" r="r" b="b"/>
              <a:pathLst>
                <a:path w="1830000" h="345139">
                  <a:moveTo>
                    <a:pt x="42354" y="0"/>
                  </a:moveTo>
                  <a:lnTo>
                    <a:pt x="1787645" y="0"/>
                  </a:lnTo>
                  <a:cubicBezTo>
                    <a:pt x="1811037" y="0"/>
                    <a:pt x="1830000" y="18963"/>
                    <a:pt x="1830000" y="42354"/>
                  </a:cubicBezTo>
                  <a:lnTo>
                    <a:pt x="1830000" y="302785"/>
                  </a:lnTo>
                  <a:cubicBezTo>
                    <a:pt x="1830000" y="326176"/>
                    <a:pt x="1811037" y="345139"/>
                    <a:pt x="1787645" y="345139"/>
                  </a:cubicBezTo>
                  <a:lnTo>
                    <a:pt x="42354" y="345139"/>
                  </a:lnTo>
                  <a:cubicBezTo>
                    <a:pt x="18963" y="345139"/>
                    <a:pt x="0" y="326176"/>
                    <a:pt x="0" y="302785"/>
                  </a:cubicBezTo>
                  <a:lnTo>
                    <a:pt x="0" y="42354"/>
                  </a:lnTo>
                  <a:cubicBezTo>
                    <a:pt x="0" y="18963"/>
                    <a:pt x="18963" y="0"/>
                    <a:pt x="42354" y="0"/>
                  </a:cubicBezTo>
                  <a:close/>
                </a:path>
              </a:pathLst>
            </a:custGeom>
            <a:solidFill>
              <a:srgbClr val="E4E4E4"/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829999" cy="287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4500" spc="44">
                  <a:solidFill>
                    <a:srgbClr val="292724"/>
                  </a:solidFill>
                  <a:latin typeface="Arialle Bold"/>
                </a:rPr>
                <a:t>Botnet là gì ?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25559" y="2021952"/>
            <a:ext cx="7566276" cy="4992205"/>
            <a:chOff x="0" y="0"/>
            <a:chExt cx="10088368" cy="665627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257" r="257"/>
            <a:stretch>
              <a:fillRect/>
            </a:stretch>
          </p:blipFill>
          <p:spPr>
            <a:xfrm>
              <a:off x="0" y="0"/>
              <a:ext cx="10088368" cy="6656273"/>
            </a:xfrm>
            <a:prstGeom prst="rect">
              <a:avLst/>
            </a:prstGeom>
          </p:spPr>
        </p:pic>
      </p:grpSp>
      <p:sp>
        <p:nvSpPr>
          <p:cNvPr id="20" name="Freeform 20"/>
          <p:cNvSpPr/>
          <p:nvPr/>
        </p:nvSpPr>
        <p:spPr>
          <a:xfrm>
            <a:off x="190238" y="106985"/>
            <a:ext cx="1988829" cy="1610951"/>
          </a:xfrm>
          <a:custGeom>
            <a:avLst/>
            <a:gdLst/>
            <a:ahLst/>
            <a:cxnLst/>
            <a:rect l="l" t="t" r="r" b="b"/>
            <a:pathLst>
              <a:path w="1988829" h="1610951">
                <a:moveTo>
                  <a:pt x="0" y="0"/>
                </a:moveTo>
                <a:lnTo>
                  <a:pt x="1988829" y="0"/>
                </a:lnTo>
                <a:lnTo>
                  <a:pt x="1988829" y="1610951"/>
                </a:lnTo>
                <a:lnTo>
                  <a:pt x="0" y="161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B11D53-24E5-C3B5-FD31-D6A33BAE2990}"/>
              </a:ext>
            </a:extLst>
          </p:cNvPr>
          <p:cNvGrpSpPr/>
          <p:nvPr/>
        </p:nvGrpSpPr>
        <p:grpSpPr>
          <a:xfrm>
            <a:off x="2286000" y="342900"/>
            <a:ext cx="5715000" cy="1146879"/>
            <a:chOff x="1752600" y="342900"/>
            <a:chExt cx="5212290" cy="1146879"/>
          </a:xfrm>
        </p:grpSpPr>
        <p:grpSp>
          <p:nvGrpSpPr>
            <p:cNvPr id="6" name="Group 6"/>
            <p:cNvGrpSpPr/>
            <p:nvPr/>
          </p:nvGrpSpPr>
          <p:grpSpPr>
            <a:xfrm>
              <a:off x="1752600" y="342900"/>
              <a:ext cx="5212290" cy="1146879"/>
              <a:chOff x="0" y="0"/>
              <a:chExt cx="3033288" cy="3827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33288" cy="382733"/>
              </a:xfrm>
              <a:custGeom>
                <a:avLst/>
                <a:gdLst/>
                <a:ahLst/>
                <a:cxnLst/>
                <a:rect l="l" t="t" r="r" b="b"/>
                <a:pathLst>
                  <a:path w="3033288" h="382733">
                    <a:moveTo>
                      <a:pt x="25553" y="0"/>
                    </a:moveTo>
                    <a:lnTo>
                      <a:pt x="3007736" y="0"/>
                    </a:lnTo>
                    <a:cubicBezTo>
                      <a:pt x="3021848" y="0"/>
                      <a:pt x="3033288" y="11440"/>
                      <a:pt x="3033288" y="25553"/>
                    </a:cubicBezTo>
                    <a:lnTo>
                      <a:pt x="3033288" y="357181"/>
                    </a:lnTo>
                    <a:cubicBezTo>
                      <a:pt x="3033288" y="363958"/>
                      <a:pt x="3030596" y="370457"/>
                      <a:pt x="3025804" y="375249"/>
                    </a:cubicBezTo>
                    <a:cubicBezTo>
                      <a:pt x="3021012" y="380041"/>
                      <a:pt x="3014513" y="382733"/>
                      <a:pt x="3007736" y="382733"/>
                    </a:cubicBezTo>
                    <a:lnTo>
                      <a:pt x="25553" y="382733"/>
                    </a:lnTo>
                    <a:cubicBezTo>
                      <a:pt x="11440" y="382733"/>
                      <a:pt x="0" y="371293"/>
                      <a:pt x="0" y="357181"/>
                    </a:cubicBezTo>
                    <a:lnTo>
                      <a:pt x="0" y="25553"/>
                    </a:lnTo>
                    <a:cubicBezTo>
                      <a:pt x="0" y="18776"/>
                      <a:pt x="2692" y="12276"/>
                      <a:pt x="7484" y="7484"/>
                    </a:cubicBezTo>
                    <a:cubicBezTo>
                      <a:pt x="12276" y="2692"/>
                      <a:pt x="18776" y="0"/>
                      <a:pt x="255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3033288" cy="3636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920345" y="451130"/>
              <a:ext cx="4876800" cy="9081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500" b="1" spc="30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TỔNG QUAN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091836" y="9049703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58411"/>
            <a:ext cx="17270134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046815" y="9236613"/>
            <a:ext cx="1934965" cy="843596"/>
            <a:chOff x="0" y="0"/>
            <a:chExt cx="645732" cy="281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5732" cy="281523"/>
            </a:xfrm>
            <a:custGeom>
              <a:avLst/>
              <a:gdLst/>
              <a:ahLst/>
              <a:cxnLst/>
              <a:rect l="l" t="t" r="r" b="b"/>
              <a:pathLst>
                <a:path w="645732" h="281523">
                  <a:moveTo>
                    <a:pt x="120032" y="0"/>
                  </a:moveTo>
                  <a:lnTo>
                    <a:pt x="525700" y="0"/>
                  </a:lnTo>
                  <a:cubicBezTo>
                    <a:pt x="557534" y="0"/>
                    <a:pt x="588065" y="12646"/>
                    <a:pt x="610575" y="35157"/>
                  </a:cubicBezTo>
                  <a:cubicBezTo>
                    <a:pt x="633085" y="57667"/>
                    <a:pt x="645732" y="88197"/>
                    <a:pt x="645732" y="120032"/>
                  </a:cubicBezTo>
                  <a:lnTo>
                    <a:pt x="645732" y="161491"/>
                  </a:lnTo>
                  <a:cubicBezTo>
                    <a:pt x="645732" y="227783"/>
                    <a:pt x="591991" y="281523"/>
                    <a:pt x="525700" y="281523"/>
                  </a:cubicBezTo>
                  <a:lnTo>
                    <a:pt x="120032" y="281523"/>
                  </a:lnTo>
                  <a:cubicBezTo>
                    <a:pt x="53740" y="281523"/>
                    <a:pt x="0" y="227783"/>
                    <a:pt x="0" y="161491"/>
                  </a:cubicBezTo>
                  <a:lnTo>
                    <a:pt x="0" y="120032"/>
                  </a:lnTo>
                  <a:cubicBezTo>
                    <a:pt x="0" y="53740"/>
                    <a:pt x="53740" y="0"/>
                    <a:pt x="1200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645732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8583" y="1769821"/>
            <a:ext cx="5084222" cy="4669079"/>
            <a:chOff x="0" y="0"/>
            <a:chExt cx="866251" cy="7955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6251" cy="795519"/>
            </a:xfrm>
            <a:custGeom>
              <a:avLst/>
              <a:gdLst/>
              <a:ahLst/>
              <a:cxnLst/>
              <a:rect l="l" t="t" r="r" b="b"/>
              <a:pathLst>
                <a:path w="866251" h="795519">
                  <a:moveTo>
                    <a:pt x="0" y="0"/>
                  </a:moveTo>
                  <a:lnTo>
                    <a:pt x="866251" y="0"/>
                  </a:lnTo>
                  <a:lnTo>
                    <a:pt x="866251" y="795519"/>
                  </a:lnTo>
                  <a:lnTo>
                    <a:pt x="0" y="795519"/>
                  </a:lnTo>
                  <a:close/>
                </a:path>
              </a:pathLst>
            </a:custGeom>
            <a:blipFill>
              <a:blip r:embed="rId2"/>
              <a:stretch>
                <a:fillRect l="-4872" r="-487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627055" y="5219371"/>
            <a:ext cx="5063734" cy="4038929"/>
            <a:chOff x="0" y="0"/>
            <a:chExt cx="1248619" cy="9959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8619" cy="995922"/>
            </a:xfrm>
            <a:custGeom>
              <a:avLst/>
              <a:gdLst/>
              <a:ahLst/>
              <a:cxnLst/>
              <a:rect l="l" t="t" r="r" b="b"/>
              <a:pathLst>
                <a:path w="1248619" h="995922">
                  <a:moveTo>
                    <a:pt x="0" y="0"/>
                  </a:moveTo>
                  <a:lnTo>
                    <a:pt x="1248619" y="0"/>
                  </a:lnTo>
                  <a:lnTo>
                    <a:pt x="1248619" y="995922"/>
                  </a:lnTo>
                  <a:lnTo>
                    <a:pt x="0" y="995922"/>
                  </a:lnTo>
                  <a:close/>
                </a:path>
              </a:pathLst>
            </a:custGeom>
            <a:blipFill>
              <a:blip r:embed="rId3"/>
              <a:stretch>
                <a:fillRect t="-550" b="-55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635195" y="1769821"/>
            <a:ext cx="5054378" cy="4721575"/>
            <a:chOff x="0" y="0"/>
            <a:chExt cx="92307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3074" cy="812800"/>
            </a:xfrm>
            <a:custGeom>
              <a:avLst/>
              <a:gdLst/>
              <a:ahLst/>
              <a:cxnLst/>
              <a:rect l="l" t="t" r="r" b="b"/>
              <a:pathLst>
                <a:path w="923074" h="812800">
                  <a:moveTo>
                    <a:pt x="0" y="0"/>
                  </a:moveTo>
                  <a:lnTo>
                    <a:pt x="923074" y="0"/>
                  </a:lnTo>
                  <a:lnTo>
                    <a:pt x="9230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307" b="-30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68583" y="6762749"/>
            <a:ext cx="5063734" cy="438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37373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MÔ HÌNH STAR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1F4F28-DD42-68FD-3A47-5B1F99CCB333}"/>
              </a:ext>
            </a:extLst>
          </p:cNvPr>
          <p:cNvGrpSpPr/>
          <p:nvPr/>
        </p:nvGrpSpPr>
        <p:grpSpPr>
          <a:xfrm>
            <a:off x="4565936" y="266700"/>
            <a:ext cx="8921464" cy="1118259"/>
            <a:chOff x="5139629" y="303689"/>
            <a:chExt cx="8008742" cy="963214"/>
          </a:xfrm>
        </p:grpSpPr>
        <p:grpSp>
          <p:nvGrpSpPr>
            <p:cNvPr id="3" name="Group 3"/>
            <p:cNvGrpSpPr/>
            <p:nvPr/>
          </p:nvGrpSpPr>
          <p:grpSpPr>
            <a:xfrm>
              <a:off x="5139629" y="303689"/>
              <a:ext cx="8008742" cy="963214"/>
              <a:chOff x="0" y="0"/>
              <a:chExt cx="2672657" cy="3214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72657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2672657" h="321441">
                    <a:moveTo>
                      <a:pt x="29001" y="0"/>
                    </a:moveTo>
                    <a:lnTo>
                      <a:pt x="2643656" y="0"/>
                    </a:lnTo>
                    <a:cubicBezTo>
                      <a:pt x="2659673" y="0"/>
                      <a:pt x="2672657" y="12984"/>
                      <a:pt x="2672657" y="29001"/>
                    </a:cubicBezTo>
                    <a:lnTo>
                      <a:pt x="2672657" y="292441"/>
                    </a:lnTo>
                    <a:cubicBezTo>
                      <a:pt x="2672657" y="300132"/>
                      <a:pt x="2669601" y="307508"/>
                      <a:pt x="2664163" y="312947"/>
                    </a:cubicBezTo>
                    <a:cubicBezTo>
                      <a:pt x="2658724" y="318386"/>
                      <a:pt x="2651347" y="321441"/>
                      <a:pt x="2643656" y="321441"/>
                    </a:cubicBezTo>
                    <a:lnTo>
                      <a:pt x="29001" y="321441"/>
                    </a:lnTo>
                    <a:cubicBezTo>
                      <a:pt x="21309" y="321441"/>
                      <a:pt x="13933" y="318386"/>
                      <a:pt x="8494" y="312947"/>
                    </a:cubicBezTo>
                    <a:cubicBezTo>
                      <a:pt x="3055" y="307508"/>
                      <a:pt x="0" y="300132"/>
                      <a:pt x="0" y="292441"/>
                    </a:cubicBezTo>
                    <a:lnTo>
                      <a:pt x="0" y="29001"/>
                    </a:lnTo>
                    <a:cubicBezTo>
                      <a:pt x="0" y="21309"/>
                      <a:pt x="3055" y="13933"/>
                      <a:pt x="8494" y="8494"/>
                    </a:cubicBezTo>
                    <a:cubicBezTo>
                      <a:pt x="13933" y="3055"/>
                      <a:pt x="21309" y="0"/>
                      <a:pt x="290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2672657" cy="30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652805" y="559265"/>
              <a:ext cx="6811690" cy="521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4000" b="1" spc="199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 MÔ HÌNH CỦA BOTNET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46815" y="9449814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96000" y="4565855"/>
            <a:ext cx="6008140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37373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MÔ HÌNH MULTI - SERVER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5527" y="6800685"/>
            <a:ext cx="5063734" cy="42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37373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MÔ HÌNH RANDOM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58411"/>
            <a:ext cx="17270134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046815" y="9236613"/>
            <a:ext cx="1934965" cy="843596"/>
            <a:chOff x="0" y="0"/>
            <a:chExt cx="645732" cy="281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5732" cy="281523"/>
            </a:xfrm>
            <a:custGeom>
              <a:avLst/>
              <a:gdLst/>
              <a:ahLst/>
              <a:cxnLst/>
              <a:rect l="l" t="t" r="r" b="b"/>
              <a:pathLst>
                <a:path w="645732" h="281523">
                  <a:moveTo>
                    <a:pt x="120032" y="0"/>
                  </a:moveTo>
                  <a:lnTo>
                    <a:pt x="525700" y="0"/>
                  </a:lnTo>
                  <a:cubicBezTo>
                    <a:pt x="557534" y="0"/>
                    <a:pt x="588065" y="12646"/>
                    <a:pt x="610575" y="35157"/>
                  </a:cubicBezTo>
                  <a:cubicBezTo>
                    <a:pt x="633085" y="57667"/>
                    <a:pt x="645732" y="88197"/>
                    <a:pt x="645732" y="120032"/>
                  </a:cubicBezTo>
                  <a:lnTo>
                    <a:pt x="645732" y="161491"/>
                  </a:lnTo>
                  <a:cubicBezTo>
                    <a:pt x="645732" y="227783"/>
                    <a:pt x="591991" y="281523"/>
                    <a:pt x="525700" y="281523"/>
                  </a:cubicBezTo>
                  <a:lnTo>
                    <a:pt x="120032" y="281523"/>
                  </a:lnTo>
                  <a:cubicBezTo>
                    <a:pt x="53740" y="281523"/>
                    <a:pt x="0" y="227783"/>
                    <a:pt x="0" y="161491"/>
                  </a:cubicBezTo>
                  <a:lnTo>
                    <a:pt x="0" y="120032"/>
                  </a:lnTo>
                  <a:cubicBezTo>
                    <a:pt x="0" y="53740"/>
                    <a:pt x="53740" y="0"/>
                    <a:pt x="1200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645732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78659" y="1734580"/>
            <a:ext cx="10930682" cy="6914120"/>
            <a:chOff x="0" y="0"/>
            <a:chExt cx="1038553" cy="6711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8553" cy="671111"/>
            </a:xfrm>
            <a:custGeom>
              <a:avLst/>
              <a:gdLst/>
              <a:ahLst/>
              <a:cxnLst/>
              <a:rect l="l" t="t" r="r" b="b"/>
              <a:pathLst>
                <a:path w="1038553" h="671111">
                  <a:moveTo>
                    <a:pt x="0" y="0"/>
                  </a:moveTo>
                  <a:lnTo>
                    <a:pt x="1038553" y="0"/>
                  </a:lnTo>
                  <a:lnTo>
                    <a:pt x="1038553" y="671111"/>
                  </a:lnTo>
                  <a:lnTo>
                    <a:pt x="0" y="671111"/>
                  </a:lnTo>
                  <a:close/>
                </a:path>
              </a:pathLst>
            </a:custGeom>
            <a:blipFill>
              <a:blip r:embed="rId2"/>
              <a:stretch>
                <a:fillRect t="-214" b="-21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652805" y="8947726"/>
            <a:ext cx="698239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200">
                <a:solidFill>
                  <a:srgbClr val="37373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MÔ HÌNH HIERACHICAL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8060C9-B9BD-421D-0039-B87088601C55}"/>
              </a:ext>
            </a:extLst>
          </p:cNvPr>
          <p:cNvGrpSpPr/>
          <p:nvPr/>
        </p:nvGrpSpPr>
        <p:grpSpPr>
          <a:xfrm>
            <a:off x="5139629" y="303689"/>
            <a:ext cx="8008742" cy="963214"/>
            <a:chOff x="5139629" y="303689"/>
            <a:chExt cx="8008742" cy="963214"/>
          </a:xfrm>
        </p:grpSpPr>
        <p:grpSp>
          <p:nvGrpSpPr>
            <p:cNvPr id="3" name="Group 3"/>
            <p:cNvGrpSpPr/>
            <p:nvPr/>
          </p:nvGrpSpPr>
          <p:grpSpPr>
            <a:xfrm>
              <a:off x="5139629" y="303689"/>
              <a:ext cx="8008742" cy="963214"/>
              <a:chOff x="0" y="0"/>
              <a:chExt cx="2672657" cy="3214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72657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2672657" h="321441">
                    <a:moveTo>
                      <a:pt x="29001" y="0"/>
                    </a:moveTo>
                    <a:lnTo>
                      <a:pt x="2643656" y="0"/>
                    </a:lnTo>
                    <a:cubicBezTo>
                      <a:pt x="2659673" y="0"/>
                      <a:pt x="2672657" y="12984"/>
                      <a:pt x="2672657" y="29001"/>
                    </a:cubicBezTo>
                    <a:lnTo>
                      <a:pt x="2672657" y="292441"/>
                    </a:lnTo>
                    <a:cubicBezTo>
                      <a:pt x="2672657" y="300132"/>
                      <a:pt x="2669601" y="307508"/>
                      <a:pt x="2664163" y="312947"/>
                    </a:cubicBezTo>
                    <a:cubicBezTo>
                      <a:pt x="2658724" y="318386"/>
                      <a:pt x="2651347" y="321441"/>
                      <a:pt x="2643656" y="321441"/>
                    </a:cubicBezTo>
                    <a:lnTo>
                      <a:pt x="29001" y="321441"/>
                    </a:lnTo>
                    <a:cubicBezTo>
                      <a:pt x="21309" y="321441"/>
                      <a:pt x="13933" y="318386"/>
                      <a:pt x="8494" y="312947"/>
                    </a:cubicBezTo>
                    <a:cubicBezTo>
                      <a:pt x="3055" y="307508"/>
                      <a:pt x="0" y="300132"/>
                      <a:pt x="0" y="292441"/>
                    </a:cubicBezTo>
                    <a:lnTo>
                      <a:pt x="0" y="29001"/>
                    </a:lnTo>
                    <a:cubicBezTo>
                      <a:pt x="0" y="21309"/>
                      <a:pt x="3055" y="13933"/>
                      <a:pt x="8494" y="8494"/>
                    </a:cubicBezTo>
                    <a:cubicBezTo>
                      <a:pt x="13933" y="3055"/>
                      <a:pt x="21309" y="0"/>
                      <a:pt x="290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2672657" cy="30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319266" y="521319"/>
              <a:ext cx="7649468" cy="6054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5199"/>
                </a:lnSpc>
              </a:pPr>
              <a:r>
                <a:rPr lang="en-US" sz="3999" b="1" spc="199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 MÔ HÌNH CỦA BOTNET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046815" y="9449814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58411"/>
            <a:ext cx="17270134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046815" y="9236613"/>
            <a:ext cx="1934965" cy="843596"/>
            <a:chOff x="0" y="0"/>
            <a:chExt cx="645732" cy="281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5732" cy="281523"/>
            </a:xfrm>
            <a:custGeom>
              <a:avLst/>
              <a:gdLst/>
              <a:ahLst/>
              <a:cxnLst/>
              <a:rect l="l" t="t" r="r" b="b"/>
              <a:pathLst>
                <a:path w="645732" h="281523">
                  <a:moveTo>
                    <a:pt x="120032" y="0"/>
                  </a:moveTo>
                  <a:lnTo>
                    <a:pt x="525700" y="0"/>
                  </a:lnTo>
                  <a:cubicBezTo>
                    <a:pt x="557534" y="0"/>
                    <a:pt x="588065" y="12646"/>
                    <a:pt x="610575" y="35157"/>
                  </a:cubicBezTo>
                  <a:cubicBezTo>
                    <a:pt x="633085" y="57667"/>
                    <a:pt x="645732" y="88197"/>
                    <a:pt x="645732" y="120032"/>
                  </a:cubicBezTo>
                  <a:lnTo>
                    <a:pt x="645732" y="161491"/>
                  </a:lnTo>
                  <a:cubicBezTo>
                    <a:pt x="645732" y="227783"/>
                    <a:pt x="591991" y="281523"/>
                    <a:pt x="525700" y="281523"/>
                  </a:cubicBezTo>
                  <a:lnTo>
                    <a:pt x="120032" y="281523"/>
                  </a:lnTo>
                  <a:cubicBezTo>
                    <a:pt x="53740" y="281523"/>
                    <a:pt x="0" y="227783"/>
                    <a:pt x="0" y="161491"/>
                  </a:cubicBezTo>
                  <a:lnTo>
                    <a:pt x="0" y="120032"/>
                  </a:lnTo>
                  <a:cubicBezTo>
                    <a:pt x="0" y="53740"/>
                    <a:pt x="53740" y="0"/>
                    <a:pt x="1200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645732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76CC31-9DAA-BD24-E162-1C420F0EC7CA}"/>
              </a:ext>
            </a:extLst>
          </p:cNvPr>
          <p:cNvGrpSpPr/>
          <p:nvPr/>
        </p:nvGrpSpPr>
        <p:grpSpPr>
          <a:xfrm>
            <a:off x="1127849" y="1328504"/>
            <a:ext cx="13441944" cy="2316404"/>
            <a:chOff x="1127849" y="1328504"/>
            <a:chExt cx="13441944" cy="2316404"/>
          </a:xfrm>
        </p:grpSpPr>
        <p:grpSp>
          <p:nvGrpSpPr>
            <p:cNvPr id="9" name="Group 9"/>
            <p:cNvGrpSpPr/>
            <p:nvPr/>
          </p:nvGrpSpPr>
          <p:grpSpPr>
            <a:xfrm>
              <a:off x="1127849" y="1328504"/>
              <a:ext cx="2522363" cy="2316404"/>
              <a:chOff x="0" y="0"/>
              <a:chExt cx="866251" cy="79551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66251" cy="795519"/>
              </a:xfrm>
              <a:custGeom>
                <a:avLst/>
                <a:gdLst/>
                <a:ahLst/>
                <a:cxnLst/>
                <a:rect l="l" t="t" r="r" b="b"/>
                <a:pathLst>
                  <a:path w="866251" h="795519">
                    <a:moveTo>
                      <a:pt x="0" y="0"/>
                    </a:moveTo>
                    <a:lnTo>
                      <a:pt x="866251" y="0"/>
                    </a:lnTo>
                    <a:lnTo>
                      <a:pt x="866251" y="795519"/>
                    </a:lnTo>
                    <a:lnTo>
                      <a:pt x="0" y="795519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445" b="-4445"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718207" y="2181905"/>
              <a:ext cx="10851586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373737"/>
                  </a:solidFill>
                  <a:latin typeface="Arialle Bold"/>
                </a:rPr>
                <a:t>ĐƯỢC ĐÍNH KÈM TRÊN CÁC MÃ ĐỘC KHÁC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134C67-7201-DF00-BB7E-60BB82B0BAA6}"/>
              </a:ext>
            </a:extLst>
          </p:cNvPr>
          <p:cNvGrpSpPr/>
          <p:nvPr/>
        </p:nvGrpSpPr>
        <p:grpSpPr>
          <a:xfrm>
            <a:off x="8229600" y="221979"/>
            <a:ext cx="10058400" cy="1187721"/>
            <a:chOff x="4101205" y="305559"/>
            <a:chExt cx="11223590" cy="963214"/>
          </a:xfrm>
        </p:grpSpPr>
        <p:grpSp>
          <p:nvGrpSpPr>
            <p:cNvPr id="3" name="Group 3"/>
            <p:cNvGrpSpPr/>
            <p:nvPr/>
          </p:nvGrpSpPr>
          <p:grpSpPr>
            <a:xfrm>
              <a:off x="4101205" y="305559"/>
              <a:ext cx="11223590" cy="963214"/>
              <a:chOff x="0" y="0"/>
              <a:chExt cx="3365737" cy="3214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65737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3365737" h="321441">
                    <a:moveTo>
                      <a:pt x="23029" y="0"/>
                    </a:moveTo>
                    <a:lnTo>
                      <a:pt x="3342708" y="0"/>
                    </a:lnTo>
                    <a:cubicBezTo>
                      <a:pt x="3348816" y="0"/>
                      <a:pt x="3354673" y="2426"/>
                      <a:pt x="3358992" y="6745"/>
                    </a:cubicBezTo>
                    <a:cubicBezTo>
                      <a:pt x="3363311" y="11064"/>
                      <a:pt x="3365737" y="16921"/>
                      <a:pt x="3365737" y="23029"/>
                    </a:cubicBezTo>
                    <a:lnTo>
                      <a:pt x="3365737" y="298412"/>
                    </a:lnTo>
                    <a:cubicBezTo>
                      <a:pt x="3365737" y="304520"/>
                      <a:pt x="3363311" y="310377"/>
                      <a:pt x="3358992" y="314696"/>
                    </a:cubicBezTo>
                    <a:cubicBezTo>
                      <a:pt x="3354673" y="319015"/>
                      <a:pt x="3348816" y="321441"/>
                      <a:pt x="3342708" y="321441"/>
                    </a:cubicBezTo>
                    <a:lnTo>
                      <a:pt x="23029" y="321441"/>
                    </a:lnTo>
                    <a:cubicBezTo>
                      <a:pt x="16921" y="321441"/>
                      <a:pt x="11064" y="319015"/>
                      <a:pt x="6745" y="314696"/>
                    </a:cubicBezTo>
                    <a:cubicBezTo>
                      <a:pt x="2426" y="310377"/>
                      <a:pt x="0" y="304520"/>
                      <a:pt x="0" y="298412"/>
                    </a:cubicBezTo>
                    <a:lnTo>
                      <a:pt x="0" y="23029"/>
                    </a:lnTo>
                    <a:cubicBezTo>
                      <a:pt x="0" y="16921"/>
                      <a:pt x="2426" y="11064"/>
                      <a:pt x="6745" y="6745"/>
                    </a:cubicBezTo>
                    <a:cubicBezTo>
                      <a:pt x="11064" y="2426"/>
                      <a:pt x="16921" y="0"/>
                      <a:pt x="2302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3365737" cy="302391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578636" y="512997"/>
              <a:ext cx="10268727" cy="48245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600" b="1" spc="199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KHẢ NĂNG LÂY NHIỄM CỦA BOTNET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46815" y="9449814"/>
            <a:ext cx="90626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623C05-B028-48C7-5CE8-35B94B791BCF}"/>
              </a:ext>
            </a:extLst>
          </p:cNvPr>
          <p:cNvGrpSpPr/>
          <p:nvPr/>
        </p:nvGrpSpPr>
        <p:grpSpPr>
          <a:xfrm>
            <a:off x="1127708" y="3908714"/>
            <a:ext cx="16131592" cy="2700148"/>
            <a:chOff x="1127708" y="3908714"/>
            <a:chExt cx="16131592" cy="2700148"/>
          </a:xfrm>
        </p:grpSpPr>
        <p:grpSp>
          <p:nvGrpSpPr>
            <p:cNvPr id="11" name="Group 11"/>
            <p:cNvGrpSpPr/>
            <p:nvPr/>
          </p:nvGrpSpPr>
          <p:grpSpPr>
            <a:xfrm>
              <a:off x="1127849" y="4265901"/>
              <a:ext cx="2937445" cy="2342961"/>
              <a:chOff x="0" y="0"/>
              <a:chExt cx="1248619" cy="9959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8619" cy="995922"/>
              </a:xfrm>
              <a:custGeom>
                <a:avLst/>
                <a:gdLst/>
                <a:ahLst/>
                <a:cxnLst/>
                <a:rect l="l" t="t" r="r" b="b"/>
                <a:pathLst>
                  <a:path w="1248619" h="995922">
                    <a:moveTo>
                      <a:pt x="0" y="0"/>
                    </a:moveTo>
                    <a:lnTo>
                      <a:pt x="1248619" y="0"/>
                    </a:lnTo>
                    <a:lnTo>
                      <a:pt x="1248619" y="995922"/>
                    </a:lnTo>
                    <a:lnTo>
                      <a:pt x="0" y="995922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686" b="-12686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596571" y="5174955"/>
              <a:ext cx="698239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373737"/>
                  </a:solidFill>
                  <a:latin typeface="Arialle Bold"/>
                </a:rPr>
                <a:t>CÓ THỂ ẨN MÌNH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1127708" y="3908714"/>
              <a:ext cx="16131592" cy="95250"/>
            </a:xfrm>
            <a:prstGeom prst="line">
              <a:avLst/>
            </a:prstGeom>
            <a:ln w="47625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013C88-5133-2942-3E03-A92CF71065AD}"/>
              </a:ext>
            </a:extLst>
          </p:cNvPr>
          <p:cNvGrpSpPr/>
          <p:nvPr/>
        </p:nvGrpSpPr>
        <p:grpSpPr>
          <a:xfrm>
            <a:off x="1127989" y="6955547"/>
            <a:ext cx="16131592" cy="2608090"/>
            <a:chOff x="1127989" y="6955547"/>
            <a:chExt cx="16131592" cy="2608090"/>
          </a:xfrm>
        </p:grpSpPr>
        <p:grpSp>
          <p:nvGrpSpPr>
            <p:cNvPr id="13" name="Group 13"/>
            <p:cNvGrpSpPr/>
            <p:nvPr/>
          </p:nvGrpSpPr>
          <p:grpSpPr>
            <a:xfrm>
              <a:off x="1231619" y="7159857"/>
              <a:ext cx="2729904" cy="2403780"/>
              <a:chOff x="0" y="0"/>
              <a:chExt cx="923074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2307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23074" h="812800">
                    <a:moveTo>
                      <a:pt x="0" y="0"/>
                    </a:moveTo>
                    <a:lnTo>
                      <a:pt x="923074" y="0"/>
                    </a:lnTo>
                    <a:lnTo>
                      <a:pt x="92307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6783" b="-6783"/>
                </a:stretch>
              </a:blip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3961523" y="8056947"/>
              <a:ext cx="11363272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373737"/>
                  </a:solidFill>
                  <a:latin typeface="Arialle Bold"/>
                </a:rPr>
                <a:t>ĐƯỢC NHÚNG VÀO CÁC THIẾT BỊ CÔNG NGHỆ</a:t>
              </a:r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1127989" y="6955547"/>
              <a:ext cx="16131592" cy="95250"/>
            </a:xfrm>
            <a:prstGeom prst="line">
              <a:avLst/>
            </a:prstGeom>
            <a:ln w="47625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23319" y="9689623"/>
            <a:ext cx="17482619" cy="0"/>
          </a:xfrm>
          <a:prstGeom prst="line">
            <a:avLst/>
          </a:prstGeom>
          <a:ln w="19050" cap="flat">
            <a:solidFill>
              <a:srgbClr val="2927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259300" y="9267825"/>
            <a:ext cx="1578156" cy="843596"/>
            <a:chOff x="0" y="0"/>
            <a:chExt cx="526658" cy="281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6658" cy="281523"/>
            </a:xfrm>
            <a:custGeom>
              <a:avLst/>
              <a:gdLst/>
              <a:ahLst/>
              <a:cxnLst/>
              <a:rect l="l" t="t" r="r" b="b"/>
              <a:pathLst>
                <a:path w="526658" h="281523">
                  <a:moveTo>
                    <a:pt x="140761" y="0"/>
                  </a:moveTo>
                  <a:lnTo>
                    <a:pt x="385897" y="0"/>
                  </a:lnTo>
                  <a:cubicBezTo>
                    <a:pt x="463637" y="0"/>
                    <a:pt x="526658" y="63021"/>
                    <a:pt x="526658" y="140761"/>
                  </a:cubicBezTo>
                  <a:lnTo>
                    <a:pt x="526658" y="140761"/>
                  </a:lnTo>
                  <a:cubicBezTo>
                    <a:pt x="526658" y="218502"/>
                    <a:pt x="463637" y="281523"/>
                    <a:pt x="385897" y="281523"/>
                  </a:cubicBezTo>
                  <a:lnTo>
                    <a:pt x="140761" y="281523"/>
                  </a:lnTo>
                  <a:cubicBezTo>
                    <a:pt x="63021" y="281523"/>
                    <a:pt x="0" y="218502"/>
                    <a:pt x="0" y="140761"/>
                  </a:cubicBezTo>
                  <a:lnTo>
                    <a:pt x="0" y="140761"/>
                  </a:lnTo>
                  <a:cubicBezTo>
                    <a:pt x="0" y="63021"/>
                    <a:pt x="63021" y="0"/>
                    <a:pt x="140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9272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26658" cy="2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1405" y="-3235079"/>
            <a:ext cx="14165190" cy="11932229"/>
            <a:chOff x="0" y="0"/>
            <a:chExt cx="812800" cy="6846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84673"/>
            </a:xfrm>
            <a:custGeom>
              <a:avLst/>
              <a:gdLst/>
              <a:ahLst/>
              <a:cxnLst/>
              <a:rect l="l" t="t" r="r" b="b"/>
              <a:pathLst>
                <a:path w="812800" h="684673">
                  <a:moveTo>
                    <a:pt x="406400" y="0"/>
                  </a:moveTo>
                  <a:cubicBezTo>
                    <a:pt x="181951" y="0"/>
                    <a:pt x="0" y="153269"/>
                    <a:pt x="0" y="342336"/>
                  </a:cubicBezTo>
                  <a:cubicBezTo>
                    <a:pt x="0" y="531403"/>
                    <a:pt x="181951" y="684673"/>
                    <a:pt x="406400" y="684673"/>
                  </a:cubicBezTo>
                  <a:cubicBezTo>
                    <a:pt x="630849" y="684673"/>
                    <a:pt x="812800" y="531403"/>
                    <a:pt x="812800" y="342336"/>
                  </a:cubicBezTo>
                  <a:cubicBezTo>
                    <a:pt x="812800" y="15326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83238"/>
              <a:ext cx="660400" cy="53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296290" y="2473313"/>
            <a:ext cx="3695419" cy="3695419"/>
          </a:xfrm>
          <a:custGeom>
            <a:avLst/>
            <a:gdLst/>
            <a:ahLst/>
            <a:cxnLst/>
            <a:rect l="l" t="t" r="r" b="b"/>
            <a:pathLst>
              <a:path w="3695419" h="3695419">
                <a:moveTo>
                  <a:pt x="0" y="0"/>
                </a:moveTo>
                <a:lnTo>
                  <a:pt x="3695420" y="0"/>
                </a:lnTo>
                <a:lnTo>
                  <a:pt x="3695420" y="3695420"/>
                </a:lnTo>
                <a:lnTo>
                  <a:pt x="0" y="369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7553636" y="9481026"/>
            <a:ext cx="59146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0">
                <a:solidFill>
                  <a:srgbClr val="373737"/>
                </a:solidFill>
                <a:latin typeface="Cairo Bold"/>
              </a:rPr>
              <a:t>07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35431" y="819426"/>
            <a:ext cx="130171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73737"/>
                </a:solidFill>
                <a:latin typeface="Open Sans Extra Bold"/>
              </a:rPr>
              <a:t>CƠ CHẾ HOẠT ĐỘNG CỦA BOTNET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11487F-915E-78D3-2D42-D26A139985A7}"/>
              </a:ext>
            </a:extLst>
          </p:cNvPr>
          <p:cNvGrpSpPr/>
          <p:nvPr/>
        </p:nvGrpSpPr>
        <p:grpSpPr>
          <a:xfrm>
            <a:off x="668431" y="4825410"/>
            <a:ext cx="3537072" cy="2033506"/>
            <a:chOff x="668431" y="4825410"/>
            <a:chExt cx="3537072" cy="2033506"/>
          </a:xfrm>
        </p:grpSpPr>
        <p:grpSp>
          <p:nvGrpSpPr>
            <p:cNvPr id="9" name="Group 9"/>
            <p:cNvGrpSpPr/>
            <p:nvPr/>
          </p:nvGrpSpPr>
          <p:grpSpPr>
            <a:xfrm>
              <a:off x="668431" y="5234014"/>
              <a:ext cx="3537072" cy="1624902"/>
              <a:chOff x="0" y="0"/>
              <a:chExt cx="1180382" cy="5422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80382" cy="542258"/>
              </a:xfrm>
              <a:custGeom>
                <a:avLst/>
                <a:gdLst/>
                <a:ahLst/>
                <a:cxnLst/>
                <a:rect l="l" t="t" r="r" b="b"/>
                <a:pathLst>
                  <a:path w="1180382" h="542258">
                    <a:moveTo>
                      <a:pt x="65664" y="0"/>
                    </a:moveTo>
                    <a:lnTo>
                      <a:pt x="1114719" y="0"/>
                    </a:lnTo>
                    <a:cubicBezTo>
                      <a:pt x="1150984" y="0"/>
                      <a:pt x="1180382" y="29399"/>
                      <a:pt x="1180382" y="65664"/>
                    </a:cubicBezTo>
                    <a:lnTo>
                      <a:pt x="1180382" y="476594"/>
                    </a:lnTo>
                    <a:cubicBezTo>
                      <a:pt x="1180382" y="512859"/>
                      <a:pt x="1150984" y="542258"/>
                      <a:pt x="1114719" y="542258"/>
                    </a:cubicBezTo>
                    <a:lnTo>
                      <a:pt x="65664" y="542258"/>
                    </a:lnTo>
                    <a:cubicBezTo>
                      <a:pt x="29399" y="542258"/>
                      <a:pt x="0" y="512859"/>
                      <a:pt x="0" y="476594"/>
                    </a:cubicBezTo>
                    <a:lnTo>
                      <a:pt x="0" y="65664"/>
                    </a:lnTo>
                    <a:cubicBezTo>
                      <a:pt x="0" y="29399"/>
                      <a:pt x="29399" y="0"/>
                      <a:pt x="65664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1180382" cy="523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877826" y="4825410"/>
              <a:ext cx="1118283" cy="683524"/>
              <a:chOff x="0" y="0"/>
              <a:chExt cx="373191" cy="22810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3191" cy="228104"/>
              </a:xfrm>
              <a:custGeom>
                <a:avLst/>
                <a:gdLst/>
                <a:ahLst/>
                <a:cxnLst/>
                <a:rect l="l" t="t" r="r" b="b"/>
                <a:pathLst>
                  <a:path w="373191" h="228104">
                    <a:moveTo>
                      <a:pt x="114052" y="0"/>
                    </a:moveTo>
                    <a:lnTo>
                      <a:pt x="259139" y="0"/>
                    </a:lnTo>
                    <a:cubicBezTo>
                      <a:pt x="322128" y="0"/>
                      <a:pt x="373191" y="51063"/>
                      <a:pt x="373191" y="114052"/>
                    </a:cubicBezTo>
                    <a:lnTo>
                      <a:pt x="373191" y="114052"/>
                    </a:lnTo>
                    <a:cubicBezTo>
                      <a:pt x="373191" y="177041"/>
                      <a:pt x="322128" y="228104"/>
                      <a:pt x="259139" y="228104"/>
                    </a:cubicBezTo>
                    <a:lnTo>
                      <a:pt x="114052" y="228104"/>
                    </a:lnTo>
                    <a:cubicBezTo>
                      <a:pt x="51063" y="228104"/>
                      <a:pt x="0" y="177041"/>
                      <a:pt x="0" y="114052"/>
                    </a:cubicBezTo>
                    <a:lnTo>
                      <a:pt x="0" y="114052"/>
                    </a:lnTo>
                    <a:cubicBezTo>
                      <a:pt x="0" y="51063"/>
                      <a:pt x="51063" y="0"/>
                      <a:pt x="114052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47625"/>
                <a:ext cx="373191" cy="1804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3200" spc="24">
                    <a:solidFill>
                      <a:srgbClr val="373737"/>
                    </a:solidFill>
                    <a:latin typeface="Open Sans Extra Bold"/>
                  </a:rPr>
                  <a:t>B1</a:t>
                </a:r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005159" y="5856998"/>
              <a:ext cx="2881041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320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 BOTNET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584746-AE1A-C420-1457-AABC33A46165}"/>
              </a:ext>
            </a:extLst>
          </p:cNvPr>
          <p:cNvGrpSpPr/>
          <p:nvPr/>
        </p:nvGrpSpPr>
        <p:grpSpPr>
          <a:xfrm>
            <a:off x="4511432" y="7005795"/>
            <a:ext cx="3537072" cy="1966663"/>
            <a:chOff x="4511432" y="7005795"/>
            <a:chExt cx="3537072" cy="1966663"/>
          </a:xfrm>
        </p:grpSpPr>
        <p:grpSp>
          <p:nvGrpSpPr>
            <p:cNvPr id="12" name="Group 12"/>
            <p:cNvGrpSpPr/>
            <p:nvPr/>
          </p:nvGrpSpPr>
          <p:grpSpPr>
            <a:xfrm>
              <a:off x="4511432" y="7347556"/>
              <a:ext cx="3537072" cy="1624902"/>
              <a:chOff x="0" y="0"/>
              <a:chExt cx="1180382" cy="5422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80382" cy="542258"/>
              </a:xfrm>
              <a:custGeom>
                <a:avLst/>
                <a:gdLst/>
                <a:ahLst/>
                <a:cxnLst/>
                <a:rect l="l" t="t" r="r" b="b"/>
                <a:pathLst>
                  <a:path w="1180382" h="542258">
                    <a:moveTo>
                      <a:pt x="65664" y="0"/>
                    </a:moveTo>
                    <a:lnTo>
                      <a:pt x="1114719" y="0"/>
                    </a:lnTo>
                    <a:cubicBezTo>
                      <a:pt x="1150984" y="0"/>
                      <a:pt x="1180382" y="29399"/>
                      <a:pt x="1180382" y="65664"/>
                    </a:cubicBezTo>
                    <a:lnTo>
                      <a:pt x="1180382" y="476594"/>
                    </a:lnTo>
                    <a:cubicBezTo>
                      <a:pt x="1180382" y="512859"/>
                      <a:pt x="1150984" y="542258"/>
                      <a:pt x="1114719" y="542258"/>
                    </a:cubicBezTo>
                    <a:lnTo>
                      <a:pt x="65664" y="542258"/>
                    </a:lnTo>
                    <a:cubicBezTo>
                      <a:pt x="29399" y="542258"/>
                      <a:pt x="0" y="512859"/>
                      <a:pt x="0" y="476594"/>
                    </a:cubicBezTo>
                    <a:lnTo>
                      <a:pt x="0" y="65664"/>
                    </a:lnTo>
                    <a:cubicBezTo>
                      <a:pt x="0" y="29399"/>
                      <a:pt x="29399" y="0"/>
                      <a:pt x="65664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180382" cy="523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720827" y="7005795"/>
              <a:ext cx="1118283" cy="683524"/>
              <a:chOff x="0" y="0"/>
              <a:chExt cx="373191" cy="22810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3191" cy="228104"/>
              </a:xfrm>
              <a:custGeom>
                <a:avLst/>
                <a:gdLst/>
                <a:ahLst/>
                <a:cxnLst/>
                <a:rect l="l" t="t" r="r" b="b"/>
                <a:pathLst>
                  <a:path w="373191" h="228104">
                    <a:moveTo>
                      <a:pt x="114052" y="0"/>
                    </a:moveTo>
                    <a:lnTo>
                      <a:pt x="259139" y="0"/>
                    </a:lnTo>
                    <a:cubicBezTo>
                      <a:pt x="322128" y="0"/>
                      <a:pt x="373191" y="51063"/>
                      <a:pt x="373191" y="114052"/>
                    </a:cubicBezTo>
                    <a:lnTo>
                      <a:pt x="373191" y="114052"/>
                    </a:lnTo>
                    <a:cubicBezTo>
                      <a:pt x="373191" y="177041"/>
                      <a:pt x="322128" y="228104"/>
                      <a:pt x="259139" y="228104"/>
                    </a:cubicBezTo>
                    <a:lnTo>
                      <a:pt x="114052" y="228104"/>
                    </a:lnTo>
                    <a:cubicBezTo>
                      <a:pt x="51063" y="228104"/>
                      <a:pt x="0" y="177041"/>
                      <a:pt x="0" y="114052"/>
                    </a:cubicBezTo>
                    <a:lnTo>
                      <a:pt x="0" y="114052"/>
                    </a:lnTo>
                    <a:cubicBezTo>
                      <a:pt x="0" y="51063"/>
                      <a:pt x="51063" y="0"/>
                      <a:pt x="114052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47625"/>
                <a:ext cx="373191" cy="1804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3200" spc="24">
                    <a:solidFill>
                      <a:srgbClr val="373737"/>
                    </a:solidFill>
                    <a:latin typeface="Open Sans Extra Bold Bold"/>
                  </a:rPr>
                  <a:t>B2</a:t>
                </a:r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4839447" y="7886700"/>
              <a:ext cx="2881041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320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CẤU HÌNH BOTNET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4986B2-66F9-6101-0024-E27183B8D594}"/>
              </a:ext>
            </a:extLst>
          </p:cNvPr>
          <p:cNvGrpSpPr/>
          <p:nvPr/>
        </p:nvGrpSpPr>
        <p:grpSpPr>
          <a:xfrm>
            <a:off x="10068936" y="7005795"/>
            <a:ext cx="3537072" cy="1966663"/>
            <a:chOff x="10068936" y="7005795"/>
            <a:chExt cx="3537072" cy="1966663"/>
          </a:xfrm>
        </p:grpSpPr>
        <p:grpSp>
          <p:nvGrpSpPr>
            <p:cNvPr id="15" name="Group 15"/>
            <p:cNvGrpSpPr/>
            <p:nvPr/>
          </p:nvGrpSpPr>
          <p:grpSpPr>
            <a:xfrm>
              <a:off x="10068936" y="7347556"/>
              <a:ext cx="3537072" cy="1624902"/>
              <a:chOff x="0" y="0"/>
              <a:chExt cx="1180382" cy="5422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80382" cy="542258"/>
              </a:xfrm>
              <a:custGeom>
                <a:avLst/>
                <a:gdLst/>
                <a:ahLst/>
                <a:cxnLst/>
                <a:rect l="l" t="t" r="r" b="b"/>
                <a:pathLst>
                  <a:path w="1180382" h="542258">
                    <a:moveTo>
                      <a:pt x="65664" y="0"/>
                    </a:moveTo>
                    <a:lnTo>
                      <a:pt x="1114719" y="0"/>
                    </a:lnTo>
                    <a:cubicBezTo>
                      <a:pt x="1150984" y="0"/>
                      <a:pt x="1180382" y="29399"/>
                      <a:pt x="1180382" y="65664"/>
                    </a:cubicBezTo>
                    <a:lnTo>
                      <a:pt x="1180382" y="476594"/>
                    </a:lnTo>
                    <a:cubicBezTo>
                      <a:pt x="1180382" y="512859"/>
                      <a:pt x="1150984" y="542258"/>
                      <a:pt x="1114719" y="542258"/>
                    </a:cubicBezTo>
                    <a:lnTo>
                      <a:pt x="65664" y="542258"/>
                    </a:lnTo>
                    <a:cubicBezTo>
                      <a:pt x="29399" y="542258"/>
                      <a:pt x="0" y="512859"/>
                      <a:pt x="0" y="476594"/>
                    </a:cubicBezTo>
                    <a:lnTo>
                      <a:pt x="0" y="65664"/>
                    </a:lnTo>
                    <a:cubicBezTo>
                      <a:pt x="0" y="29399"/>
                      <a:pt x="29399" y="0"/>
                      <a:pt x="65664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180382" cy="523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1278330" y="7005795"/>
              <a:ext cx="1118283" cy="683524"/>
              <a:chOff x="0" y="0"/>
              <a:chExt cx="373191" cy="22810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73191" cy="228104"/>
              </a:xfrm>
              <a:custGeom>
                <a:avLst/>
                <a:gdLst/>
                <a:ahLst/>
                <a:cxnLst/>
                <a:rect l="l" t="t" r="r" b="b"/>
                <a:pathLst>
                  <a:path w="373191" h="228104">
                    <a:moveTo>
                      <a:pt x="114052" y="0"/>
                    </a:moveTo>
                    <a:lnTo>
                      <a:pt x="259139" y="0"/>
                    </a:lnTo>
                    <a:cubicBezTo>
                      <a:pt x="322128" y="0"/>
                      <a:pt x="373191" y="51063"/>
                      <a:pt x="373191" y="114052"/>
                    </a:cubicBezTo>
                    <a:lnTo>
                      <a:pt x="373191" y="114052"/>
                    </a:lnTo>
                    <a:cubicBezTo>
                      <a:pt x="373191" y="177041"/>
                      <a:pt x="322128" y="228104"/>
                      <a:pt x="259139" y="228104"/>
                    </a:cubicBezTo>
                    <a:lnTo>
                      <a:pt x="114052" y="228104"/>
                    </a:lnTo>
                    <a:cubicBezTo>
                      <a:pt x="51063" y="228104"/>
                      <a:pt x="0" y="177041"/>
                      <a:pt x="0" y="114052"/>
                    </a:cubicBezTo>
                    <a:lnTo>
                      <a:pt x="0" y="114052"/>
                    </a:lnTo>
                    <a:cubicBezTo>
                      <a:pt x="0" y="51063"/>
                      <a:pt x="51063" y="0"/>
                      <a:pt x="114052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47625"/>
                <a:ext cx="373191" cy="1804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3200" spc="24">
                    <a:solidFill>
                      <a:srgbClr val="373737"/>
                    </a:solidFill>
                    <a:latin typeface="Open Sans Extra Bold Bold"/>
                  </a:rPr>
                  <a:t>B3</a:t>
                </a:r>
                <a:endParaRPr lang="en-US" sz="2400" spc="24">
                  <a:solidFill>
                    <a:srgbClr val="373737"/>
                  </a:solidFill>
                  <a:latin typeface="Open Sans Extra Bold Bold"/>
                </a:endParaRP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0450396" y="7886700"/>
              <a:ext cx="2774150" cy="886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320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TẤN CÔNG NẠN NHÂN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43EE7C-FEC2-C507-9264-749A3494584D}"/>
              </a:ext>
            </a:extLst>
          </p:cNvPr>
          <p:cNvGrpSpPr/>
          <p:nvPr/>
        </p:nvGrpSpPr>
        <p:grpSpPr>
          <a:xfrm>
            <a:off x="13324205" y="4550491"/>
            <a:ext cx="3935095" cy="2308425"/>
            <a:chOff x="13324205" y="4550491"/>
            <a:chExt cx="3935095" cy="2308425"/>
          </a:xfrm>
        </p:grpSpPr>
        <p:grpSp>
          <p:nvGrpSpPr>
            <p:cNvPr id="18" name="Group 18"/>
            <p:cNvGrpSpPr/>
            <p:nvPr/>
          </p:nvGrpSpPr>
          <p:grpSpPr>
            <a:xfrm>
              <a:off x="13324205" y="5004903"/>
              <a:ext cx="3935095" cy="1854013"/>
              <a:chOff x="0" y="0"/>
              <a:chExt cx="1313210" cy="61871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13210" cy="618716"/>
              </a:xfrm>
              <a:custGeom>
                <a:avLst/>
                <a:gdLst/>
                <a:ahLst/>
                <a:cxnLst/>
                <a:rect l="l" t="t" r="r" b="b"/>
                <a:pathLst>
                  <a:path w="1313210" h="618716">
                    <a:moveTo>
                      <a:pt x="59022" y="0"/>
                    </a:moveTo>
                    <a:lnTo>
                      <a:pt x="1254188" y="0"/>
                    </a:lnTo>
                    <a:cubicBezTo>
                      <a:pt x="1286785" y="0"/>
                      <a:pt x="1313210" y="26425"/>
                      <a:pt x="1313210" y="59022"/>
                    </a:cubicBezTo>
                    <a:lnTo>
                      <a:pt x="1313210" y="559694"/>
                    </a:lnTo>
                    <a:cubicBezTo>
                      <a:pt x="1313210" y="592291"/>
                      <a:pt x="1286785" y="618716"/>
                      <a:pt x="1254188" y="618716"/>
                    </a:cubicBezTo>
                    <a:lnTo>
                      <a:pt x="59022" y="618716"/>
                    </a:lnTo>
                    <a:cubicBezTo>
                      <a:pt x="26425" y="618716"/>
                      <a:pt x="0" y="592291"/>
                      <a:pt x="0" y="559694"/>
                    </a:cubicBezTo>
                    <a:lnTo>
                      <a:pt x="0" y="59022"/>
                    </a:lnTo>
                    <a:cubicBezTo>
                      <a:pt x="0" y="26425"/>
                      <a:pt x="26425" y="0"/>
                      <a:pt x="59022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1313210" cy="5996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4732611" y="4550491"/>
              <a:ext cx="1118283" cy="683524"/>
              <a:chOff x="0" y="0"/>
              <a:chExt cx="373191" cy="22810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73191" cy="228104"/>
              </a:xfrm>
              <a:custGeom>
                <a:avLst/>
                <a:gdLst/>
                <a:ahLst/>
                <a:cxnLst/>
                <a:rect l="l" t="t" r="r" b="b"/>
                <a:pathLst>
                  <a:path w="373191" h="228104">
                    <a:moveTo>
                      <a:pt x="114052" y="0"/>
                    </a:moveTo>
                    <a:lnTo>
                      <a:pt x="259139" y="0"/>
                    </a:lnTo>
                    <a:cubicBezTo>
                      <a:pt x="322128" y="0"/>
                      <a:pt x="373191" y="51063"/>
                      <a:pt x="373191" y="114052"/>
                    </a:cubicBezTo>
                    <a:lnTo>
                      <a:pt x="373191" y="114052"/>
                    </a:lnTo>
                    <a:cubicBezTo>
                      <a:pt x="373191" y="177041"/>
                      <a:pt x="322128" y="228104"/>
                      <a:pt x="259139" y="228104"/>
                    </a:cubicBezTo>
                    <a:lnTo>
                      <a:pt x="114052" y="228104"/>
                    </a:lnTo>
                    <a:cubicBezTo>
                      <a:pt x="51063" y="228104"/>
                      <a:pt x="0" y="177041"/>
                      <a:pt x="0" y="114052"/>
                    </a:cubicBezTo>
                    <a:lnTo>
                      <a:pt x="0" y="114052"/>
                    </a:lnTo>
                    <a:cubicBezTo>
                      <a:pt x="0" y="51063"/>
                      <a:pt x="51063" y="0"/>
                      <a:pt x="114052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19050" cap="rnd">
                <a:solidFill>
                  <a:srgbClr val="292724"/>
                </a:solidFill>
                <a:prstDash val="solid"/>
                <a:round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47625"/>
                <a:ext cx="373191" cy="1804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3200" spc="24">
                    <a:solidFill>
                      <a:srgbClr val="373737"/>
                    </a:solidFill>
                    <a:latin typeface="Open Sans Extra Bold Bold"/>
                  </a:rPr>
                  <a:t>B4</a:t>
                </a: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3401281" y="5456173"/>
              <a:ext cx="3748617" cy="1308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3200">
                  <a:solidFill>
                    <a:srgbClr val="37373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 KHIỂN CHÚNG KHI TẤN CÔNG THÀNH CÔNG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572</Words>
  <Application>Microsoft Office PowerPoint</Application>
  <PresentationFormat>Custom</PresentationFormat>
  <Paragraphs>124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Open Sans Extra Bold Bold</vt:lpstr>
      <vt:lpstr>Calibri</vt:lpstr>
      <vt:lpstr>Open Sans Extra Bold</vt:lpstr>
      <vt:lpstr>Calibri Light</vt:lpstr>
      <vt:lpstr>Yeseva One</vt:lpstr>
      <vt:lpstr>Noto Serif Display Bold</vt:lpstr>
      <vt:lpstr>DejaVu Serif Bold</vt:lpstr>
      <vt:lpstr>Cairo Heavy</vt:lpstr>
      <vt:lpstr>Cairo</vt:lpstr>
      <vt:lpstr>Arialle Bold</vt:lpstr>
      <vt:lpstr>Cairo Bold</vt:lpstr>
      <vt:lpstr>Arial</vt:lpstr>
      <vt:lpstr>Tahoma</vt:lpstr>
      <vt:lpstr>Times New Roman</vt:lpstr>
      <vt:lpstr>Office Theme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Black Modern Minimal Marketing Plan Pitch Deck Presentation</dc:title>
  <cp:lastModifiedBy>Tri Tran Minh</cp:lastModifiedBy>
  <cp:revision>44</cp:revision>
  <dcterms:created xsi:type="dcterms:W3CDTF">2006-08-16T00:00:00Z</dcterms:created>
  <dcterms:modified xsi:type="dcterms:W3CDTF">2023-12-26T16:35:15Z</dcterms:modified>
  <dc:identifier>DAF3OsY4vbE</dc:identifier>
</cp:coreProperties>
</file>